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07" r:id="rId1"/>
  </p:sldMasterIdLst>
  <p:notesMasterIdLst>
    <p:notesMasterId r:id="rId16"/>
  </p:notesMasterIdLst>
  <p:sldIdLst>
    <p:sldId id="256" r:id="rId2"/>
    <p:sldId id="257" r:id="rId3"/>
    <p:sldId id="258" r:id="rId4"/>
    <p:sldId id="260" r:id="rId5"/>
    <p:sldId id="259" r:id="rId6"/>
    <p:sldId id="261" r:id="rId7"/>
    <p:sldId id="262" r:id="rId8"/>
    <p:sldId id="263" r:id="rId9"/>
    <p:sldId id="264" r:id="rId10"/>
    <p:sldId id="265" r:id="rId11"/>
    <p:sldId id="266" r:id="rId12"/>
    <p:sldId id="268" r:id="rId13"/>
    <p:sldId id="269" r:id="rId14"/>
    <p:sldId id="267"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8007" autoAdjust="0"/>
  </p:normalViewPr>
  <p:slideViewPr>
    <p:cSldViewPr snapToGrid="0">
      <p:cViewPr varScale="1">
        <p:scale>
          <a:sx n="64" d="100"/>
          <a:sy n="64" d="100"/>
        </p:scale>
        <p:origin x="97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429A40-D71B-42D2-9CB8-C65C90297FA3}" type="datetimeFigureOut">
              <a:rPr lang="en-US" smtClean="0"/>
              <a:t>12/1/2016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E98895-F98D-464F-B22D-DC70B3FF66FC}" type="slidenum">
              <a:rPr lang="en-US" smtClean="0"/>
              <a:t>‹#›</a:t>
            </a:fld>
            <a:endParaRPr lang="en-US"/>
          </a:p>
        </p:txBody>
      </p:sp>
    </p:spTree>
    <p:extLst>
      <p:ext uri="{BB962C8B-B14F-4D97-AF65-F5344CB8AC3E}">
        <p14:creationId xmlns:p14="http://schemas.microsoft.com/office/powerpoint/2010/main" val="2764425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Hello, my name is Shauna Chesney, and I am a 1</a:t>
            </a:r>
            <a:r>
              <a:rPr lang="en-US" sz="1200" kern="1200" baseline="30000" dirty="0">
                <a:solidFill>
                  <a:schemeClr val="tx1"/>
                </a:solidFill>
                <a:effectLst/>
                <a:latin typeface="+mn-lt"/>
                <a:ea typeface="+mn-ea"/>
                <a:cs typeface="+mn-cs"/>
              </a:rPr>
              <a:t>st</a:t>
            </a:r>
            <a:r>
              <a:rPr lang="en-US" sz="1200" kern="1200" dirty="0">
                <a:solidFill>
                  <a:schemeClr val="tx1"/>
                </a:solidFill>
                <a:effectLst/>
                <a:latin typeface="+mn-lt"/>
                <a:ea typeface="+mn-ea"/>
                <a:cs typeface="+mn-cs"/>
              </a:rPr>
              <a:t> year student at the University of Guelph. My export idea to Nepal is a Canadian variety of rutabaga seeds, specifically the Thompson Laurentian variety. </a:t>
            </a:r>
            <a:endParaRPr lang="en-US" dirty="0"/>
          </a:p>
          <a:p>
            <a:r>
              <a:rPr lang="en-US" dirty="0"/>
              <a:t>http://www.cob.montevallo.edu/MIS267/UMGarden/Rutabagas.htm</a:t>
            </a:r>
          </a:p>
          <a:p>
            <a:r>
              <a:rPr lang="en-US" dirty="0"/>
              <a:t>https://commons.wikimedia.org/wiki/File:Flag_of_Nepal.svg</a:t>
            </a:r>
          </a:p>
        </p:txBody>
      </p:sp>
      <p:sp>
        <p:nvSpPr>
          <p:cNvPr id="4" name="Slide Number Placeholder 3"/>
          <p:cNvSpPr>
            <a:spLocks noGrp="1"/>
          </p:cNvSpPr>
          <p:nvPr>
            <p:ph type="sldNum" sz="quarter" idx="10"/>
          </p:nvPr>
        </p:nvSpPr>
        <p:spPr/>
        <p:txBody>
          <a:bodyPr/>
          <a:lstStyle/>
          <a:p>
            <a:fld id="{62E98895-F98D-464F-B22D-DC70B3FF66FC}" type="slidenum">
              <a:rPr lang="en-US" smtClean="0"/>
              <a:t>1</a:t>
            </a:fld>
            <a:endParaRPr lang="en-US"/>
          </a:p>
        </p:txBody>
      </p:sp>
    </p:spTree>
    <p:extLst>
      <p:ext uri="{BB962C8B-B14F-4D97-AF65-F5344CB8AC3E}">
        <p14:creationId xmlns:p14="http://schemas.microsoft.com/office/powerpoint/2010/main" val="34147907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Rutabagas are biennial, they take two years to produce seeds. Since the Nepalese would use this vegetable as a food source, they would rely on Canadian farmers to produce the seeds. Canadians producing the seeds, would be supplied with contracts from companies like NORSECO. Also, processing a large amount of seeds, would help create jobs in NORSECO’s warehouse in Laval, Quebec. </a:t>
            </a:r>
            <a:endParaRPr lang="en-US" dirty="0"/>
          </a:p>
          <a:p>
            <a:r>
              <a:rPr lang="en-US" dirty="0"/>
              <a:t>https://en.wikipedia.org/wiki/Flag_of_Canada</a:t>
            </a:r>
          </a:p>
        </p:txBody>
      </p:sp>
      <p:sp>
        <p:nvSpPr>
          <p:cNvPr id="4" name="Slide Number Placeholder 3"/>
          <p:cNvSpPr>
            <a:spLocks noGrp="1"/>
          </p:cNvSpPr>
          <p:nvPr>
            <p:ph type="sldNum" sz="quarter" idx="10"/>
          </p:nvPr>
        </p:nvSpPr>
        <p:spPr/>
        <p:txBody>
          <a:bodyPr/>
          <a:lstStyle/>
          <a:p>
            <a:fld id="{62E98895-F98D-464F-B22D-DC70B3FF66FC}" type="slidenum">
              <a:rPr lang="en-US" smtClean="0"/>
              <a:t>11</a:t>
            </a:fld>
            <a:endParaRPr lang="en-US"/>
          </a:p>
        </p:txBody>
      </p:sp>
    </p:spTree>
    <p:extLst>
      <p:ext uri="{BB962C8B-B14F-4D97-AF65-F5344CB8AC3E}">
        <p14:creationId xmlns:p14="http://schemas.microsoft.com/office/powerpoint/2010/main" val="153543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Rutabaga seeds would be an good export to Nepal as it would be an excellent food source and provide diversity to the crops grown in that country. It will also provide Canadians with job opportunities. Thank you for your time. </a:t>
            </a:r>
          </a:p>
          <a:p>
            <a:endParaRPr lang="en-US" dirty="0"/>
          </a:p>
        </p:txBody>
      </p:sp>
      <p:sp>
        <p:nvSpPr>
          <p:cNvPr id="4" name="Slide Number Placeholder 3"/>
          <p:cNvSpPr>
            <a:spLocks noGrp="1"/>
          </p:cNvSpPr>
          <p:nvPr>
            <p:ph type="sldNum" sz="quarter" idx="10"/>
          </p:nvPr>
        </p:nvSpPr>
        <p:spPr/>
        <p:txBody>
          <a:bodyPr/>
          <a:lstStyle/>
          <a:p>
            <a:fld id="{62E98895-F98D-464F-B22D-DC70B3FF66FC}" type="slidenum">
              <a:rPr lang="en-US" smtClean="0"/>
              <a:t>14</a:t>
            </a:fld>
            <a:endParaRPr lang="en-US"/>
          </a:p>
        </p:txBody>
      </p:sp>
    </p:spTree>
    <p:extLst>
      <p:ext uri="{BB962C8B-B14F-4D97-AF65-F5344CB8AC3E}">
        <p14:creationId xmlns:p14="http://schemas.microsoft.com/office/powerpoint/2010/main" val="946703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Nepal is a small country in Asia the is found in between India and China. Agriculture is very important in Nepal with 80% of the 27 million population, working in the industry. There are three geological regions in Nepal that are involved in agriculture, the </a:t>
            </a:r>
            <a:r>
              <a:rPr lang="en-US" sz="1200" kern="1200" dirty="0" err="1">
                <a:solidFill>
                  <a:schemeClr val="tx1"/>
                </a:solidFill>
                <a:effectLst/>
                <a:latin typeface="+mn-lt"/>
                <a:ea typeface="+mn-ea"/>
                <a:cs typeface="+mn-cs"/>
              </a:rPr>
              <a:t>Terai</a:t>
            </a:r>
            <a:r>
              <a:rPr lang="en-US" sz="1200" kern="1200" dirty="0">
                <a:solidFill>
                  <a:schemeClr val="tx1"/>
                </a:solidFill>
                <a:effectLst/>
                <a:latin typeface="+mn-lt"/>
                <a:ea typeface="+mn-ea"/>
                <a:cs typeface="+mn-cs"/>
              </a:rPr>
              <a:t> region (the most productive agricultural region), the hills region which uses terraces for farming, and the mountain region which has a short growing season and includes the Himalayas. </a:t>
            </a:r>
            <a:endParaRPr lang="en-US" dirty="0"/>
          </a:p>
          <a:p>
            <a:r>
              <a:rPr lang="en-US" dirty="0"/>
              <a:t>https://en.wikipedia.org/wiki/Geology_of_Nepal</a:t>
            </a:r>
          </a:p>
          <a:p>
            <a:r>
              <a:rPr lang="en-US" dirty="0"/>
              <a:t>http://thehimalayancafe.com/gallery/HimalayanCafePhotoGallery/01-terrace-farming-landruk-village.html</a:t>
            </a:r>
          </a:p>
          <a:p>
            <a:r>
              <a:rPr lang="en-US" dirty="0"/>
              <a:t>http://holeintheclouds.net/taxonomy/term/1064</a:t>
            </a:r>
          </a:p>
          <a:p>
            <a:r>
              <a:rPr lang="en-US" dirty="0"/>
              <a:t>http://www.newsx.com/world/18279-multi-billion-rupee-development-plan-for-nepal%E2%80%99s-terai-region</a:t>
            </a:r>
          </a:p>
        </p:txBody>
      </p:sp>
      <p:sp>
        <p:nvSpPr>
          <p:cNvPr id="4" name="Slide Number Placeholder 3"/>
          <p:cNvSpPr>
            <a:spLocks noGrp="1"/>
          </p:cNvSpPr>
          <p:nvPr>
            <p:ph type="sldNum" sz="quarter" idx="10"/>
          </p:nvPr>
        </p:nvSpPr>
        <p:spPr/>
        <p:txBody>
          <a:bodyPr/>
          <a:lstStyle/>
          <a:p>
            <a:fld id="{62E98895-F98D-464F-B22D-DC70B3FF66FC}" type="slidenum">
              <a:rPr lang="en-US" smtClean="0"/>
              <a:t>2</a:t>
            </a:fld>
            <a:endParaRPr lang="en-US"/>
          </a:p>
        </p:txBody>
      </p:sp>
    </p:spTree>
    <p:extLst>
      <p:ext uri="{BB962C8B-B14F-4D97-AF65-F5344CB8AC3E}">
        <p14:creationId xmlns:p14="http://schemas.microsoft.com/office/powerpoint/2010/main" val="2841679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crops grown in Nepal varies per region, however the most common crops are corn, wheat and rice. Farmers in all three regions have limited choice when it comes to crop variety and that is where rutabagas seeds would come into play. </a:t>
            </a:r>
            <a:endParaRPr lang="en-US" dirty="0"/>
          </a:p>
          <a:p>
            <a:r>
              <a:rPr lang="en-US" dirty="0"/>
              <a:t>http://www.123rf.com/photo_10510662_corn-plant.html</a:t>
            </a:r>
          </a:p>
          <a:p>
            <a:r>
              <a:rPr lang="en-US" dirty="0"/>
              <a:t>http://www.123rf.com/photo_9398506_rice-plant-in-rice-field.html</a:t>
            </a:r>
          </a:p>
          <a:p>
            <a:r>
              <a:rPr lang="en-US" dirty="0"/>
              <a:t>http://depositphotos.com/48977995/stock-photo-golden-ripe-wheat-field-sunny.html</a:t>
            </a:r>
          </a:p>
        </p:txBody>
      </p:sp>
      <p:sp>
        <p:nvSpPr>
          <p:cNvPr id="4" name="Slide Number Placeholder 3"/>
          <p:cNvSpPr>
            <a:spLocks noGrp="1"/>
          </p:cNvSpPr>
          <p:nvPr>
            <p:ph type="sldNum" sz="quarter" idx="10"/>
          </p:nvPr>
        </p:nvSpPr>
        <p:spPr/>
        <p:txBody>
          <a:bodyPr/>
          <a:lstStyle/>
          <a:p>
            <a:fld id="{62E98895-F98D-464F-B22D-DC70B3FF66FC}" type="slidenum">
              <a:rPr lang="en-US" smtClean="0"/>
              <a:t>3</a:t>
            </a:fld>
            <a:endParaRPr lang="en-US"/>
          </a:p>
        </p:txBody>
      </p:sp>
    </p:spTree>
    <p:extLst>
      <p:ext uri="{BB962C8B-B14F-4D97-AF65-F5344CB8AC3E}">
        <p14:creationId xmlns:p14="http://schemas.microsoft.com/office/powerpoint/2010/main" val="859137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Rutabagas, </a:t>
            </a:r>
            <a:r>
              <a:rPr lang="en-US" sz="1200" i="1" kern="1200" dirty="0">
                <a:solidFill>
                  <a:schemeClr val="tx1"/>
                </a:solidFill>
                <a:effectLst/>
                <a:latin typeface="+mn-lt"/>
                <a:ea typeface="+mn-ea"/>
                <a:cs typeface="+mn-cs"/>
              </a:rPr>
              <a:t>Brassica </a:t>
            </a:r>
            <a:r>
              <a:rPr lang="en-US" sz="1200" i="1" kern="1200" dirty="0" err="1">
                <a:solidFill>
                  <a:schemeClr val="tx1"/>
                </a:solidFill>
                <a:effectLst/>
                <a:latin typeface="+mn-lt"/>
                <a:ea typeface="+mn-ea"/>
                <a:cs typeface="+mn-cs"/>
              </a:rPr>
              <a:t>napus</a:t>
            </a:r>
            <a:r>
              <a:rPr lang="en-US" sz="1200" i="1" kern="1200" dirty="0">
                <a:solidFill>
                  <a:schemeClr val="tx1"/>
                </a:solidFill>
                <a:effectLst/>
                <a:latin typeface="+mn-lt"/>
                <a:ea typeface="+mn-ea"/>
                <a:cs typeface="+mn-cs"/>
              </a:rPr>
              <a:t> var. </a:t>
            </a:r>
            <a:r>
              <a:rPr lang="en-US" sz="1200" i="1" kern="1200" dirty="0" err="1">
                <a:solidFill>
                  <a:schemeClr val="tx1"/>
                </a:solidFill>
                <a:effectLst/>
                <a:latin typeface="+mn-lt"/>
                <a:ea typeface="+mn-ea"/>
                <a:cs typeface="+mn-cs"/>
              </a:rPr>
              <a:t>napobrassica</a:t>
            </a:r>
            <a:r>
              <a:rPr lang="en-US" sz="1200" kern="1200" dirty="0">
                <a:solidFill>
                  <a:schemeClr val="tx1"/>
                </a:solidFill>
                <a:effectLst/>
                <a:latin typeface="+mn-lt"/>
                <a:ea typeface="+mn-ea"/>
                <a:cs typeface="+mn-cs"/>
              </a:rPr>
              <a:t>, are a root vegetable that is a cross between a turnip and a cabbage. This vegetable can be used for human and animal consumption </a:t>
            </a:r>
            <a:endParaRPr lang="en-US" dirty="0"/>
          </a:p>
          <a:p>
            <a:r>
              <a:rPr lang="en-US" dirty="0"/>
              <a:t>http://www.cob.montevallo.edu/MIS267/UMGarden/Rutabagas.htm</a:t>
            </a:r>
          </a:p>
        </p:txBody>
      </p:sp>
      <p:sp>
        <p:nvSpPr>
          <p:cNvPr id="4" name="Slide Number Placeholder 3"/>
          <p:cNvSpPr>
            <a:spLocks noGrp="1"/>
          </p:cNvSpPr>
          <p:nvPr>
            <p:ph type="sldNum" sz="quarter" idx="10"/>
          </p:nvPr>
        </p:nvSpPr>
        <p:spPr/>
        <p:txBody>
          <a:bodyPr/>
          <a:lstStyle/>
          <a:p>
            <a:fld id="{62E98895-F98D-464F-B22D-DC70B3FF66FC}" type="slidenum">
              <a:rPr lang="en-US" smtClean="0"/>
              <a:t>5</a:t>
            </a:fld>
            <a:endParaRPr lang="en-US"/>
          </a:p>
        </p:txBody>
      </p:sp>
    </p:spTree>
    <p:extLst>
      <p:ext uri="{BB962C8B-B14F-4D97-AF65-F5344CB8AC3E}">
        <p14:creationId xmlns:p14="http://schemas.microsoft.com/office/powerpoint/2010/main" val="5487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It also provides an excellent source of vitamin C, fiber, potassium and vitamin A. The vitamins are particularly important as they help prevent survey and blindness.</a:t>
            </a:r>
            <a:endParaRPr lang="en-US" dirty="0"/>
          </a:p>
          <a:p>
            <a:r>
              <a:rPr lang="en-US" dirty="0"/>
              <a:t>https://breakingmuscle.com/nutrition/the-abcs-of-vitamins-vitamin-a</a:t>
            </a:r>
          </a:p>
          <a:p>
            <a:r>
              <a:rPr lang="en-US" dirty="0"/>
              <a:t>http://www.naturalhealth365.com/category/vitamin-c/</a:t>
            </a:r>
          </a:p>
        </p:txBody>
      </p:sp>
      <p:sp>
        <p:nvSpPr>
          <p:cNvPr id="4" name="Slide Number Placeholder 3"/>
          <p:cNvSpPr>
            <a:spLocks noGrp="1"/>
          </p:cNvSpPr>
          <p:nvPr>
            <p:ph type="sldNum" sz="quarter" idx="10"/>
          </p:nvPr>
        </p:nvSpPr>
        <p:spPr/>
        <p:txBody>
          <a:bodyPr/>
          <a:lstStyle/>
          <a:p>
            <a:fld id="{62E98895-F98D-464F-B22D-DC70B3FF66FC}" type="slidenum">
              <a:rPr lang="en-US" smtClean="0"/>
              <a:t>6</a:t>
            </a:fld>
            <a:endParaRPr lang="en-US"/>
          </a:p>
        </p:txBody>
      </p:sp>
    </p:spTree>
    <p:extLst>
      <p:ext uri="{BB962C8B-B14F-4D97-AF65-F5344CB8AC3E}">
        <p14:creationId xmlns:p14="http://schemas.microsoft.com/office/powerpoint/2010/main" val="7712727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Rutabagas are a cool season crop, meaning it grows best at lower temperatures, between 15 and 20°C and will even survive temperatures as low as -3°C. In Nepal, this crop would be best suited for the Hills region as the average temperature during the growing season is 13 to 27°C.</a:t>
            </a:r>
            <a:endParaRPr lang="en-US" dirty="0"/>
          </a:p>
          <a:p>
            <a:r>
              <a:rPr lang="en-US" dirty="0"/>
              <a:t>https://www.kullabs.com/class-10/environment-population-and-health-10/biodiversity/biodiversity-by-ecological-belts</a:t>
            </a:r>
          </a:p>
        </p:txBody>
      </p:sp>
      <p:sp>
        <p:nvSpPr>
          <p:cNvPr id="4" name="Slide Number Placeholder 3"/>
          <p:cNvSpPr>
            <a:spLocks noGrp="1"/>
          </p:cNvSpPr>
          <p:nvPr>
            <p:ph type="sldNum" sz="quarter" idx="10"/>
          </p:nvPr>
        </p:nvSpPr>
        <p:spPr/>
        <p:txBody>
          <a:bodyPr/>
          <a:lstStyle/>
          <a:p>
            <a:fld id="{62E98895-F98D-464F-B22D-DC70B3FF66FC}" type="slidenum">
              <a:rPr lang="en-US" smtClean="0"/>
              <a:t>7</a:t>
            </a:fld>
            <a:endParaRPr lang="en-US"/>
          </a:p>
        </p:txBody>
      </p:sp>
    </p:spTree>
    <p:extLst>
      <p:ext uri="{BB962C8B-B14F-4D97-AF65-F5344CB8AC3E}">
        <p14:creationId xmlns:p14="http://schemas.microsoft.com/office/powerpoint/2010/main" val="1529584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Laurentian Thompson variety only takes 85 days to have a mature root. Harvested rutabagas are usually 3 inches in diameter, however, they can grow much bigger. In Nepal, the vegetable would be harvested by hand once maturity has been reached. Once harvested, rutabagas store very well and can keep up to 9 months if handed properly. </a:t>
            </a:r>
            <a:endParaRPr lang="en-US" dirty="0"/>
          </a:p>
          <a:p>
            <a:r>
              <a:rPr lang="en-US" dirty="0"/>
              <a:t>http://www.gardeningknowhow.com/edible/vegetables/rutabaga/harvesting-rutabaga.htm</a:t>
            </a:r>
          </a:p>
        </p:txBody>
      </p:sp>
      <p:sp>
        <p:nvSpPr>
          <p:cNvPr id="4" name="Slide Number Placeholder 3"/>
          <p:cNvSpPr>
            <a:spLocks noGrp="1"/>
          </p:cNvSpPr>
          <p:nvPr>
            <p:ph type="sldNum" sz="quarter" idx="10"/>
          </p:nvPr>
        </p:nvSpPr>
        <p:spPr/>
        <p:txBody>
          <a:bodyPr/>
          <a:lstStyle/>
          <a:p>
            <a:fld id="{62E98895-F98D-464F-B22D-DC70B3FF66FC}" type="slidenum">
              <a:rPr lang="en-US" smtClean="0"/>
              <a:t>8</a:t>
            </a:fld>
            <a:endParaRPr lang="en-US"/>
          </a:p>
        </p:txBody>
      </p:sp>
    </p:spTree>
    <p:extLst>
      <p:ext uri="{BB962C8B-B14F-4D97-AF65-F5344CB8AC3E}">
        <p14:creationId xmlns:p14="http://schemas.microsoft.com/office/powerpoint/2010/main" val="32856536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Exporting rutabaga seeds to Nepal would greatly benefit the country in many ways. As mentioned before rutabagas are a great source of many vitamins and minerals. Vitamin A would be a particularly important as 19.6 % of women and 32.2% of children in Nepal vitamin A deficient. It is important that they have a food source that is nutritious to help prevent malnutrition. Food insecurity is a major issue in Nepal with 6.9 million people food insecure. Since rutabagas can grow quickly, and store very well, rutabagas can be a stable food source for many Nepalese in the Hills region. Also, once harvested, the rutabagas can be sold, to help farmers earn a small profit. They can also be used as a food source for animals. Exporting rutabagas will also help provide the Nepalese with more options of crops to grow. Having diversity in cultivars, helps prevent attacks from pests and disease.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https://commons.wikimedia.org/wiki/File:Flag_of_Nepal.svg</a:t>
            </a:r>
          </a:p>
          <a:p>
            <a:endParaRPr lang="en-US" dirty="0"/>
          </a:p>
        </p:txBody>
      </p:sp>
      <p:sp>
        <p:nvSpPr>
          <p:cNvPr id="4" name="Slide Number Placeholder 3"/>
          <p:cNvSpPr>
            <a:spLocks noGrp="1"/>
          </p:cNvSpPr>
          <p:nvPr>
            <p:ph type="sldNum" sz="quarter" idx="10"/>
          </p:nvPr>
        </p:nvSpPr>
        <p:spPr/>
        <p:txBody>
          <a:bodyPr/>
          <a:lstStyle/>
          <a:p>
            <a:fld id="{62E98895-F98D-464F-B22D-DC70B3FF66FC}" type="slidenum">
              <a:rPr lang="en-US" smtClean="0"/>
              <a:t>9</a:t>
            </a:fld>
            <a:endParaRPr lang="en-US"/>
          </a:p>
        </p:txBody>
      </p:sp>
    </p:spTree>
    <p:extLst>
      <p:ext uri="{BB962C8B-B14F-4D97-AF65-F5344CB8AC3E}">
        <p14:creationId xmlns:p14="http://schemas.microsoft.com/office/powerpoint/2010/main" val="6058360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company that would be associated with this export is NORSECO, a company based in Montreal. This company sells a variety of different seeds including many different types of vegetables. This company sells the seeds for $2.220 CAN per thousand seeds. This would equal 175.30 rupees, in Nepalese currency. </a:t>
            </a:r>
            <a:endParaRPr lang="en-US" dirty="0"/>
          </a:p>
        </p:txBody>
      </p:sp>
      <p:sp>
        <p:nvSpPr>
          <p:cNvPr id="4" name="Slide Number Placeholder 3"/>
          <p:cNvSpPr>
            <a:spLocks noGrp="1"/>
          </p:cNvSpPr>
          <p:nvPr>
            <p:ph type="sldNum" sz="quarter" idx="10"/>
          </p:nvPr>
        </p:nvSpPr>
        <p:spPr/>
        <p:txBody>
          <a:bodyPr/>
          <a:lstStyle/>
          <a:p>
            <a:fld id="{62E98895-F98D-464F-B22D-DC70B3FF66FC}" type="slidenum">
              <a:rPr lang="en-US" smtClean="0"/>
              <a:t>10</a:t>
            </a:fld>
            <a:endParaRPr lang="en-US"/>
          </a:p>
        </p:txBody>
      </p:sp>
    </p:spTree>
    <p:extLst>
      <p:ext uri="{BB962C8B-B14F-4D97-AF65-F5344CB8AC3E}">
        <p14:creationId xmlns:p14="http://schemas.microsoft.com/office/powerpoint/2010/main" val="2524934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kumimoji="0" lang="en-US" sz="7200" b="1" i="0" u="none" strike="noStrike" kern="1200" cap="all" spc="0" normalizeH="0" baseline="0" dirty="0">
                <a:ln w="15875">
                  <a:solidFill>
                    <a:sysClr val="window" lastClr="FFFFFF"/>
                  </a:solidFill>
                </a:ln>
                <a:solidFill>
                  <a:srgbClr val="DF5327"/>
                </a:solidFill>
                <a:effectLst>
                  <a:outerShdw dist="38100" dir="2700000" algn="tl" rotWithShape="0">
                    <a:srgbClr val="DF5327"/>
                  </a:outerShdw>
                </a:effectLst>
                <a:uLnTx/>
                <a:uFillTx/>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chemeClr val="accent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accent1"/>
                </a:solidFill>
              </a:defRPr>
            </a:lvl1pPr>
          </a:lstStyle>
          <a:p>
            <a:fld id="{5A977D90-1DDA-47AE-AA7A-DADD87667CE1}" type="datetimeFigureOut">
              <a:rPr lang="en-US" smtClean="0"/>
              <a:t>12/1/2016</a:t>
            </a:fld>
            <a:endParaRPr lang="en-US"/>
          </a:p>
        </p:txBody>
      </p:sp>
      <p:sp>
        <p:nvSpPr>
          <p:cNvPr id="5" name="Footer Placeholder 4"/>
          <p:cNvSpPr>
            <a:spLocks noGrp="1"/>
          </p:cNvSpPr>
          <p:nvPr>
            <p:ph type="ftr" sz="quarter" idx="11"/>
          </p:nvPr>
        </p:nvSpPr>
        <p:spPr/>
        <p:txBody>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29B13937-DC93-4980-A582-B296A7AC9806}" type="slidenum">
              <a:rPr lang="en-US" smtClean="0"/>
              <a:t>‹#›</a:t>
            </a:fld>
            <a:endParaRPr lang="en-US"/>
          </a:p>
        </p:txBody>
      </p:sp>
      <p:cxnSp>
        <p:nvCxnSpPr>
          <p:cNvPr id="8" name="Straight Connector 7"/>
          <p:cNvCxnSpPr/>
          <p:nvPr/>
        </p:nvCxnSpPr>
        <p:spPr>
          <a:xfrm>
            <a:off x="1978660" y="3733800"/>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026442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977D90-1DDA-47AE-AA7A-DADD87667CE1}" type="datetimeFigureOut">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B13937-DC93-4980-A582-B296A7AC9806}" type="slidenum">
              <a:rPr lang="en-US" smtClean="0"/>
              <a:t>‹#›</a:t>
            </a:fld>
            <a:endParaRPr lang="en-US"/>
          </a:p>
        </p:txBody>
      </p:sp>
    </p:spTree>
    <p:extLst>
      <p:ext uri="{BB962C8B-B14F-4D97-AF65-F5344CB8AC3E}">
        <p14:creationId xmlns:p14="http://schemas.microsoft.com/office/powerpoint/2010/main" val="687345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977D90-1DDA-47AE-AA7A-DADD87667CE1}" type="datetimeFigureOut">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B13937-DC93-4980-A582-B296A7AC9806}" type="slidenum">
              <a:rPr lang="en-US" smtClean="0"/>
              <a:t>‹#›</a:t>
            </a:fld>
            <a:endParaRPr lang="en-US"/>
          </a:p>
        </p:txBody>
      </p:sp>
    </p:spTree>
    <p:extLst>
      <p:ext uri="{BB962C8B-B14F-4D97-AF65-F5344CB8AC3E}">
        <p14:creationId xmlns:p14="http://schemas.microsoft.com/office/powerpoint/2010/main" val="4027169"/>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977D90-1DDA-47AE-AA7A-DADD87667CE1}" type="datetimeFigureOut">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B13937-DC93-4980-A582-B296A7AC9806}" type="slidenum">
              <a:rPr lang="en-US" smtClean="0"/>
              <a:t>‹#›</a:t>
            </a:fld>
            <a:endParaRPr lang="en-US"/>
          </a:p>
        </p:txBody>
      </p:sp>
    </p:spTree>
    <p:extLst>
      <p:ext uri="{BB962C8B-B14F-4D97-AF65-F5344CB8AC3E}">
        <p14:creationId xmlns:p14="http://schemas.microsoft.com/office/powerpoint/2010/main" val="733673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marL="0" algn="ctr" defTabSz="914400" rtl="0" eaLnBrk="1" latinLnBrk="0" hangingPunct="1">
              <a:lnSpc>
                <a:spcPct val="85000"/>
              </a:lnSpc>
              <a:spcBef>
                <a:spcPct val="0"/>
              </a:spcBef>
              <a:buNone/>
              <a:defRPr kumimoji="0" lang="en-US" sz="7200" b="1" i="0" u="none" strike="noStrike" kern="1200" cap="all" spc="0" normalizeH="0" baseline="0" dirty="0">
                <a:ln w="15875">
                  <a:solidFill>
                    <a:sysClr val="window" lastClr="FFFFFF"/>
                  </a:solidFill>
                </a:ln>
                <a:solidFill>
                  <a:srgbClr val="DF5327"/>
                </a:solidFill>
                <a:effectLst>
                  <a:outerShdw dist="38100" dir="2700000" algn="tl" rotWithShape="0">
                    <a:srgbClr val="DF5327"/>
                  </a:outerShdw>
                </a:effectLst>
                <a:uLnTx/>
                <a:uFillTx/>
                <a:latin typeface="Corbel" pitchFamily="34" charset="0"/>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A977D90-1DDA-47AE-AA7A-DADD87667CE1}" type="datetimeFigureOut">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B13937-DC93-4980-A582-B296A7AC9806}"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5319785"/>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A977D90-1DDA-47AE-AA7A-DADD87667CE1}" type="datetimeFigureOut">
              <a:rPr lang="en-US" smtClean="0"/>
              <a:t>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B13937-DC93-4980-A582-B296A7AC9806}" type="slidenum">
              <a:rPr lang="en-US" smtClean="0"/>
              <a:t>‹#›</a:t>
            </a:fld>
            <a:endParaRPr lang="en-US"/>
          </a:p>
        </p:txBody>
      </p:sp>
    </p:spTree>
    <p:extLst>
      <p:ext uri="{BB962C8B-B14F-4D97-AF65-F5344CB8AC3E}">
        <p14:creationId xmlns:p14="http://schemas.microsoft.com/office/powerpoint/2010/main" val="85330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A977D90-1DDA-47AE-AA7A-DADD87667CE1}" type="datetimeFigureOut">
              <a:rPr lang="en-US" smtClean="0"/>
              <a:t>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B13937-DC93-4980-A582-B296A7AC9806}" type="slidenum">
              <a:rPr lang="en-US" smtClean="0"/>
              <a:t>‹#›</a:t>
            </a:fld>
            <a:endParaRPr lang="en-US"/>
          </a:p>
        </p:txBody>
      </p:sp>
    </p:spTree>
    <p:extLst>
      <p:ext uri="{BB962C8B-B14F-4D97-AF65-F5344CB8AC3E}">
        <p14:creationId xmlns:p14="http://schemas.microsoft.com/office/powerpoint/2010/main" val="4073786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A977D90-1DDA-47AE-AA7A-DADD87667CE1}" type="datetimeFigureOut">
              <a:rPr lang="en-US" smtClean="0"/>
              <a:t>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B13937-DC93-4980-A582-B296A7AC9806}" type="slidenum">
              <a:rPr lang="en-US" smtClean="0"/>
              <a:t>‹#›</a:t>
            </a:fld>
            <a:endParaRPr lang="en-US"/>
          </a:p>
        </p:txBody>
      </p:sp>
    </p:spTree>
    <p:extLst>
      <p:ext uri="{BB962C8B-B14F-4D97-AF65-F5344CB8AC3E}">
        <p14:creationId xmlns:p14="http://schemas.microsoft.com/office/powerpoint/2010/main" val="500874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977D90-1DDA-47AE-AA7A-DADD87667CE1}" type="datetimeFigureOut">
              <a:rPr lang="en-US" smtClean="0"/>
              <a:t>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B13937-DC93-4980-A582-B296A7AC9806}" type="slidenum">
              <a:rPr lang="en-US" smtClean="0"/>
              <a:t>‹#›</a:t>
            </a:fld>
            <a:endParaRPr lang="en-US"/>
          </a:p>
        </p:txBody>
      </p:sp>
    </p:spTree>
    <p:extLst>
      <p:ext uri="{BB962C8B-B14F-4D97-AF65-F5344CB8AC3E}">
        <p14:creationId xmlns:p14="http://schemas.microsoft.com/office/powerpoint/2010/main" val="1717355706"/>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A977D90-1DDA-47AE-AA7A-DADD87667CE1}" type="datetimeFigureOut">
              <a:rPr lang="en-US" smtClean="0"/>
              <a:t>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B13937-DC93-4980-A582-B296A7AC9806}" type="slidenum">
              <a:rPr lang="en-US" smtClean="0"/>
              <a:t>‹#›</a:t>
            </a:fld>
            <a:endParaRPr lang="en-US"/>
          </a:p>
        </p:txBody>
      </p:sp>
    </p:spTree>
    <p:extLst>
      <p:ext uri="{BB962C8B-B14F-4D97-AF65-F5344CB8AC3E}">
        <p14:creationId xmlns:p14="http://schemas.microsoft.com/office/powerpoint/2010/main" val="4976031"/>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A977D90-1DDA-47AE-AA7A-DADD87667CE1}" type="datetimeFigureOut">
              <a:rPr lang="en-US" smtClean="0"/>
              <a:t>12/1/2016</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B13937-DC93-4980-A582-B296A7AC9806}" type="slidenum">
              <a:rPr lang="en-US" smtClean="0"/>
              <a:t>‹#›</a:t>
            </a:fld>
            <a:endParaRPr lang="en-US"/>
          </a:p>
        </p:txBody>
      </p:sp>
    </p:spTree>
    <p:extLst>
      <p:ext uri="{BB962C8B-B14F-4D97-AF65-F5344CB8AC3E}">
        <p14:creationId xmlns:p14="http://schemas.microsoft.com/office/powerpoint/2010/main" val="2663965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5A977D90-1DDA-47AE-AA7A-DADD87667CE1}" type="datetimeFigureOut">
              <a:rPr lang="en-US" smtClean="0"/>
              <a:t>12/1/2016</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29B13937-DC93-4980-A582-B296A7AC9806}" type="slidenum">
              <a:rPr lang="en-US" smtClean="0"/>
              <a:t>‹#›</a:t>
            </a:fld>
            <a:endParaRPr lang="en-US"/>
          </a:p>
        </p:txBody>
      </p:sp>
    </p:spTree>
    <p:extLst>
      <p:ext uri="{BB962C8B-B14F-4D97-AF65-F5344CB8AC3E}">
        <p14:creationId xmlns:p14="http://schemas.microsoft.com/office/powerpoint/2010/main" val="755854334"/>
      </p:ext>
    </p:extLst>
  </p:cSld>
  <p:clrMap bg1="lt1" tx1="dk1" bg2="lt2" tx2="dk2" accent1="accent1" accent2="accent2" accent3="accent3" accent4="accent4" accent5="accent5" accent6="accent6" hlink="hlink" folHlink="folHlink"/>
  <p:sldLayoutIdLst>
    <p:sldLayoutId id="2147484708" r:id="rId1"/>
    <p:sldLayoutId id="2147484709" r:id="rId2"/>
    <p:sldLayoutId id="2147484710" r:id="rId3"/>
    <p:sldLayoutId id="2147484711" r:id="rId4"/>
    <p:sldLayoutId id="2147484712" r:id="rId5"/>
    <p:sldLayoutId id="2147484713" r:id="rId6"/>
    <p:sldLayoutId id="2147484714" r:id="rId7"/>
    <p:sldLayoutId id="2147484715" r:id="rId8"/>
    <p:sldLayoutId id="2147484716" r:id="rId9"/>
    <p:sldLayoutId id="2147484717" r:id="rId10"/>
    <p:sldLayoutId id="2147484718"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3.png"/><Relationship Id="rId5" Type="http://schemas.openxmlformats.org/officeDocument/2006/relationships/image" Target="../media/image17.jpg"/><Relationship Id="rId4"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image" Target="../media/image3.png"/><Relationship Id="rId5" Type="http://schemas.openxmlformats.org/officeDocument/2006/relationships/image" Target="../media/image18.png"/><Relationship Id="rId4"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4a"/><Relationship Id="rId1" Type="http://schemas.microsoft.com/office/2007/relationships/media" Target="../media/media13.m4a"/><Relationship Id="rId5" Type="http://schemas.openxmlformats.org/officeDocument/2006/relationships/image" Target="../media/image3.png"/><Relationship Id="rId4" Type="http://schemas.openxmlformats.org/officeDocument/2006/relationships/image" Target="../media/image19.jp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m4a"/><Relationship Id="rId1" Type="http://schemas.microsoft.com/office/2007/relationships/media" Target="../media/media14.m4a"/><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m4a"/><Relationship Id="rId1" Type="http://schemas.microsoft.com/office/2007/relationships/media" Target="../media/media15.m4a"/><Relationship Id="rId5" Type="http://schemas.openxmlformats.org/officeDocument/2006/relationships/image" Target="../media/image3.png"/><Relationship Id="rId4"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2.xml"/><Relationship Id="rId9"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xml"/><Relationship Id="rId7" Type="http://schemas.openxmlformats.org/officeDocument/2006/relationships/image" Target="../media/image10.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3.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microsoft.com/office/2007/relationships/media" Target="../media/media8.m4a"/><Relationship Id="rId7" Type="http://schemas.openxmlformats.org/officeDocument/2006/relationships/image" Target="../media/image14.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notesSlide" Target="../notesSlides/notesSlide6.xml"/><Relationship Id="rId5" Type="http://schemas.openxmlformats.org/officeDocument/2006/relationships/slideLayout" Target="../slideLayouts/slideLayout2.xml"/><Relationship Id="rId4" Type="http://schemas.openxmlformats.org/officeDocument/2006/relationships/audio" Target="../media/media8.m4a"/></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3.png"/><Relationship Id="rId5" Type="http://schemas.openxmlformats.org/officeDocument/2006/relationships/image" Target="../media/image15.png"/><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3.png"/><Relationship Id="rId5" Type="http://schemas.openxmlformats.org/officeDocument/2006/relationships/image" Target="../media/image16.png"/><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Rutabaga Seeds as a potential Export to Nepal</a:t>
            </a:r>
          </a:p>
        </p:txBody>
      </p:sp>
      <p:sp>
        <p:nvSpPr>
          <p:cNvPr id="3" name="Subtitle 2"/>
          <p:cNvSpPr>
            <a:spLocks noGrp="1"/>
          </p:cNvSpPr>
          <p:nvPr>
            <p:ph type="subTitle" idx="1"/>
          </p:nvPr>
        </p:nvSpPr>
        <p:spPr/>
        <p:txBody>
          <a:bodyPr/>
          <a:lstStyle/>
          <a:p>
            <a:r>
              <a:rPr lang="en-US" dirty="0"/>
              <a:t>Shauna Chesney</a:t>
            </a:r>
          </a:p>
          <a:p>
            <a:r>
              <a:rPr lang="en-US" dirty="0"/>
              <a:t>University of  Guelph</a:t>
            </a:r>
          </a:p>
        </p:txBody>
      </p:sp>
      <p:pic>
        <p:nvPicPr>
          <p:cNvPr id="4" name="Picture 3"/>
          <p:cNvPicPr>
            <a:picLocks noChangeAspect="1"/>
          </p:cNvPicPr>
          <p:nvPr/>
        </p:nvPicPr>
        <p:blipFill>
          <a:blip r:embed="rId5"/>
          <a:stretch>
            <a:fillRect/>
          </a:stretch>
        </p:blipFill>
        <p:spPr>
          <a:xfrm>
            <a:off x="1109980" y="3025427"/>
            <a:ext cx="2293828" cy="34470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6"/>
          <a:stretch>
            <a:fillRect/>
          </a:stretch>
        </p:blipFill>
        <p:spPr>
          <a:xfrm>
            <a:off x="8913812" y="3025428"/>
            <a:ext cx="2163128" cy="34470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4202799932"/>
      </p:ext>
    </p:extLst>
  </p:cSld>
  <p:clrMapOvr>
    <a:masterClrMapping/>
  </p:clrMapOvr>
  <p:transition spd="med" advTm="14851">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Exporting From Canada </a:t>
            </a:r>
          </a:p>
        </p:txBody>
      </p:sp>
      <p:sp>
        <p:nvSpPr>
          <p:cNvPr id="3" name="Content Placeholder 2"/>
          <p:cNvSpPr>
            <a:spLocks noGrp="1"/>
          </p:cNvSpPr>
          <p:nvPr>
            <p:ph idx="1"/>
          </p:nvPr>
        </p:nvSpPr>
        <p:spPr/>
        <p:txBody>
          <a:bodyPr/>
          <a:lstStyle/>
          <a:p>
            <a:r>
              <a:rPr lang="en-US" dirty="0"/>
              <a:t>The company involved is NORSECO</a:t>
            </a:r>
          </a:p>
          <a:p>
            <a:r>
              <a:rPr lang="en-US" dirty="0"/>
              <a:t>Based in Montreal, Quebec</a:t>
            </a:r>
          </a:p>
          <a:p>
            <a:r>
              <a:rPr lang="en-US" dirty="0"/>
              <a:t>Selling Thompson Laurentian variety for $2.20 CAN per thousand seeds</a:t>
            </a:r>
          </a:p>
          <a:p>
            <a:pPr lvl="1"/>
            <a:r>
              <a:rPr lang="en-US" dirty="0"/>
              <a:t>Equals 175.30 rupees</a:t>
            </a:r>
          </a:p>
          <a:p>
            <a:pPr marL="45720" indent="0">
              <a:buNone/>
            </a:pPr>
            <a:endParaRPr lang="en-US" dirty="0"/>
          </a:p>
          <a:p>
            <a:endParaRPr lang="en-US" dirty="0"/>
          </a:p>
          <a:p>
            <a:endParaRPr lang="en-US"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80246" y="4340091"/>
            <a:ext cx="8998377" cy="18473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738298379"/>
      </p:ext>
    </p:extLst>
  </p:cSld>
  <p:clrMapOvr>
    <a:masterClrMapping/>
  </p:clrMapOvr>
  <p:transition spd="med" advTm="27263">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to Canada</a:t>
            </a:r>
          </a:p>
        </p:txBody>
      </p:sp>
      <p:sp>
        <p:nvSpPr>
          <p:cNvPr id="3" name="Content Placeholder 2"/>
          <p:cNvSpPr>
            <a:spLocks noGrp="1"/>
          </p:cNvSpPr>
          <p:nvPr>
            <p:ph idx="1"/>
          </p:nvPr>
        </p:nvSpPr>
        <p:spPr/>
        <p:txBody>
          <a:bodyPr/>
          <a:lstStyle/>
          <a:p>
            <a:r>
              <a:rPr lang="en-US" dirty="0"/>
              <a:t>Rutabagas are biennial</a:t>
            </a:r>
          </a:p>
          <a:p>
            <a:pPr lvl="1"/>
            <a:r>
              <a:rPr lang="en-US" dirty="0"/>
              <a:t>Takes two years to produce seed</a:t>
            </a:r>
          </a:p>
          <a:p>
            <a:r>
              <a:rPr lang="en-US" dirty="0"/>
              <a:t>Canadian farmers would produce the seeds as the Nepalese would use the rutabagas primarily as a food source </a:t>
            </a:r>
          </a:p>
          <a:p>
            <a:r>
              <a:rPr lang="en-US" dirty="0"/>
              <a:t>Farmers would be provided with contracts to provide the seeds</a:t>
            </a:r>
          </a:p>
          <a:p>
            <a:r>
              <a:rPr lang="en-US" dirty="0"/>
              <a:t>Processing a large amount of seeds can also provide jobs in the company’s warehouse in Laval, Quebec </a:t>
            </a:r>
          </a:p>
        </p:txBody>
      </p:sp>
      <p:pic>
        <p:nvPicPr>
          <p:cNvPr id="6" name="Picture 5"/>
          <p:cNvPicPr>
            <a:picLocks noChangeAspect="1"/>
          </p:cNvPicPr>
          <p:nvPr/>
        </p:nvPicPr>
        <p:blipFill>
          <a:blip r:embed="rId5"/>
          <a:stretch>
            <a:fillRect/>
          </a:stretch>
        </p:blipFill>
        <p:spPr>
          <a:xfrm>
            <a:off x="7243010" y="437148"/>
            <a:ext cx="4491790" cy="22458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52961967"/>
      </p:ext>
    </p:extLst>
  </p:cSld>
  <p:clrMapOvr>
    <a:masterClrMapping/>
  </p:clrMapOvr>
  <p:transition spd="med" advTm="26735">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25515" r="4313" b="-1"/>
          <a:stretch/>
        </p:blipFill>
        <p:spPr>
          <a:xfrm>
            <a:off x="6636743" y="1238487"/>
            <a:ext cx="4741120" cy="4493060"/>
          </a:xfrm>
          <a:prstGeom prst="rect">
            <a:avLst/>
          </a:prstGeom>
        </p:spPr>
      </p:pic>
      <p:sp>
        <p:nvSpPr>
          <p:cNvPr id="2" name="Title 1"/>
          <p:cNvSpPr>
            <a:spLocks noGrp="1"/>
          </p:cNvSpPr>
          <p:nvPr>
            <p:ph type="title"/>
          </p:nvPr>
        </p:nvSpPr>
        <p:spPr>
          <a:xfrm>
            <a:off x="1143001" y="1070335"/>
            <a:ext cx="5199926" cy="1443269"/>
          </a:xfrm>
        </p:spPr>
        <p:txBody>
          <a:bodyPr>
            <a:normAutofit/>
          </a:bodyPr>
          <a:lstStyle/>
          <a:p>
            <a:r>
              <a:rPr lang="en-US" sz="4000"/>
              <a:t>Conclusion</a:t>
            </a:r>
          </a:p>
        </p:txBody>
      </p:sp>
      <p:sp>
        <p:nvSpPr>
          <p:cNvPr id="3" name="Content Placeholder 2"/>
          <p:cNvSpPr>
            <a:spLocks noGrp="1"/>
          </p:cNvSpPr>
          <p:nvPr>
            <p:ph idx="1"/>
          </p:nvPr>
        </p:nvSpPr>
        <p:spPr>
          <a:xfrm>
            <a:off x="1143002" y="2546430"/>
            <a:ext cx="5084178" cy="3549570"/>
          </a:xfrm>
        </p:spPr>
        <p:txBody>
          <a:bodyPr>
            <a:normAutofit/>
          </a:bodyPr>
          <a:lstStyle/>
          <a:p>
            <a:r>
              <a:rPr lang="en-US" sz="1800" dirty="0"/>
              <a:t>Rutabaga seeds would be an good export to Nepal as it would be an excellent food source and provide diversity to the crops grown in that country. It will also provide Canadians with job opportunities. </a:t>
            </a:r>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358739859"/>
      </p:ext>
    </p:extLst>
  </p:cSld>
  <p:clrMapOvr>
    <a:masterClrMapping/>
  </p:clrMapOvr>
  <mc:AlternateContent xmlns:mc="http://schemas.openxmlformats.org/markup-compatibility/2006" xmlns:p14="http://schemas.microsoft.com/office/powerpoint/2010/main">
    <mc:Choice Requires="p14">
      <p:transition spd="slow" p14:dur="2000" advTm="17267"/>
    </mc:Choice>
    <mc:Fallback xmlns="">
      <p:transition spd="slow" advTm="1726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9875520" cy="449179"/>
          </a:xfrm>
        </p:spPr>
        <p:txBody>
          <a:bodyPr>
            <a:normAutofit/>
          </a:bodyPr>
          <a:lstStyle/>
          <a:p>
            <a:pPr algn="ctr"/>
            <a:r>
              <a:rPr lang="en-US" sz="2400" dirty="0"/>
              <a:t>References</a:t>
            </a:r>
          </a:p>
        </p:txBody>
      </p:sp>
      <p:sp>
        <p:nvSpPr>
          <p:cNvPr id="3" name="Content Placeholder 2"/>
          <p:cNvSpPr>
            <a:spLocks noGrp="1"/>
          </p:cNvSpPr>
          <p:nvPr>
            <p:ph idx="1"/>
          </p:nvPr>
        </p:nvSpPr>
        <p:spPr>
          <a:xfrm>
            <a:off x="1143000" y="1237958"/>
            <a:ext cx="9872871" cy="5307222"/>
          </a:xfrm>
        </p:spPr>
        <p:txBody>
          <a:bodyPr>
            <a:normAutofit fontScale="62500" lnSpcReduction="20000"/>
          </a:bodyPr>
          <a:lstStyle/>
          <a:p>
            <a:pPr marL="45720" indent="0">
              <a:buNone/>
            </a:pPr>
            <a:r>
              <a:rPr lang="en-US" dirty="0">
                <a:latin typeface="Times New Roman" panose="02020603050405020304" pitchFamily="18" charset="0"/>
                <a:cs typeface="Times New Roman" panose="02020603050405020304" pitchFamily="18" charset="0"/>
              </a:rPr>
              <a:t>Agriculture and Agri-Food Canada. (2014) </a:t>
            </a:r>
            <a:r>
              <a:rPr lang="en-US" i="1" dirty="0">
                <a:latin typeface="Times New Roman" panose="02020603050405020304" pitchFamily="18" charset="0"/>
                <a:cs typeface="Times New Roman" panose="02020603050405020304" pitchFamily="18" charset="0"/>
              </a:rPr>
              <a:t>Crop Profile for Rutabaga in Canada, 2012. (Catalogue No.:A118-10/23-2014E-PDF)</a:t>
            </a:r>
            <a:r>
              <a:rPr lang="en-US" dirty="0">
                <a:latin typeface="Times New Roman" panose="02020603050405020304" pitchFamily="18" charset="0"/>
                <a:cs typeface="Times New Roman" panose="02020603050405020304" pitchFamily="18" charset="0"/>
              </a:rPr>
              <a:t>. 	Ottawa, ON: Agriculture and Agri-Food Canada. </a:t>
            </a:r>
          </a:p>
          <a:p>
            <a:pPr marL="45720" indent="0">
              <a:buNone/>
            </a:pPr>
            <a:r>
              <a:rPr lang="en-US" dirty="0">
                <a:latin typeface="Times New Roman" panose="02020603050405020304" pitchFamily="18" charset="0"/>
                <a:cs typeface="Times New Roman" panose="02020603050405020304" pitchFamily="18" charset="0"/>
              </a:rPr>
              <a:t>Conroy, C., Joshi, K.D., </a:t>
            </a:r>
            <a:r>
              <a:rPr lang="en-US" dirty="0" err="1">
                <a:latin typeface="Times New Roman" panose="02020603050405020304" pitchFamily="18" charset="0"/>
                <a:cs typeface="Times New Roman" panose="02020603050405020304" pitchFamily="18" charset="0"/>
              </a:rPr>
              <a:t>Witcombe</a:t>
            </a:r>
            <a:r>
              <a:rPr lang="en-US" dirty="0">
                <a:latin typeface="Times New Roman" panose="02020603050405020304" pitchFamily="18" charset="0"/>
                <a:cs typeface="Times New Roman" panose="02020603050405020304" pitchFamily="18" charset="0"/>
              </a:rPr>
              <a:t>, J.R. (2012). Agriculture, seed, and innovation in Nepal: Industry and policy issues for the future. 	</a:t>
            </a:r>
            <a:r>
              <a:rPr lang="en-US" i="1" dirty="0">
                <a:latin typeface="Times New Roman" panose="02020603050405020304" pitchFamily="18" charset="0"/>
                <a:cs typeface="Times New Roman" panose="02020603050405020304" pitchFamily="18" charset="0"/>
              </a:rPr>
              <a:t>International Food Policy Research Institute. 1-60. </a:t>
            </a:r>
            <a:endParaRPr lang="en-US" dirty="0">
              <a:latin typeface="Times New Roman" panose="02020603050405020304" pitchFamily="18" charset="0"/>
              <a:cs typeface="Times New Roman" panose="02020603050405020304" pitchFamily="18" charset="0"/>
            </a:endParaRPr>
          </a:p>
          <a:p>
            <a:pPr marL="45720" indent="0">
              <a:buNone/>
            </a:pPr>
            <a:r>
              <a:rPr lang="en-US" dirty="0">
                <a:latin typeface="Times New Roman" panose="02020603050405020304" pitchFamily="18" charset="0"/>
                <a:cs typeface="Times New Roman" panose="02020603050405020304" pitchFamily="18" charset="0"/>
              </a:rPr>
              <a:t>Department of Fisheries, Forestry and </a:t>
            </a:r>
            <a:r>
              <a:rPr lang="en-US" dirty="0" err="1">
                <a:latin typeface="Times New Roman" panose="02020603050405020304" pitchFamily="18" charset="0"/>
                <a:cs typeface="Times New Roman" panose="02020603050405020304" pitchFamily="18" charset="0"/>
              </a:rPr>
              <a:t>Agrifoods</a:t>
            </a:r>
            <a:r>
              <a:rPr lang="en-US" dirty="0">
                <a:latin typeface="Times New Roman" panose="02020603050405020304" pitchFamily="18" charset="0"/>
                <a:cs typeface="Times New Roman" panose="02020603050405020304" pitchFamily="18" charset="0"/>
              </a:rPr>
              <a:t>. (2016). </a:t>
            </a:r>
            <a:r>
              <a:rPr lang="en-US" i="1" dirty="0">
                <a:latin typeface="Times New Roman" panose="02020603050405020304" pitchFamily="18" charset="0"/>
                <a:cs typeface="Times New Roman" panose="02020603050405020304" pitchFamily="18" charset="0"/>
              </a:rPr>
              <a:t>Rutabaga and turnip: vegetable crops production guide for the Atlantic 	provinces</a:t>
            </a:r>
            <a:r>
              <a:rPr lang="en-US" dirty="0">
                <a:latin typeface="Times New Roman" panose="02020603050405020304" pitchFamily="18" charset="0"/>
                <a:cs typeface="Times New Roman" panose="02020603050405020304" pitchFamily="18" charset="0"/>
              </a:rPr>
              <a:t>. Retrieved from http://www.faa.gov.nl.ca/agrifoods/plants/pdf/turnip.pdf </a:t>
            </a:r>
          </a:p>
          <a:p>
            <a:pPr marL="45720" indent="0">
              <a:buNone/>
            </a:pPr>
            <a:r>
              <a:rPr lang="en-US" dirty="0" err="1">
                <a:latin typeface="Times New Roman" panose="02020603050405020304" pitchFamily="18" charset="0"/>
                <a:cs typeface="Times New Roman" panose="02020603050405020304" pitchFamily="18" charset="0"/>
              </a:rPr>
              <a:t>Dunea</a:t>
            </a:r>
            <a:r>
              <a:rPr lang="en-US" dirty="0">
                <a:latin typeface="Times New Roman" panose="02020603050405020304" pitchFamily="18" charset="0"/>
                <a:cs typeface="Times New Roman" panose="02020603050405020304" pitchFamily="18" charset="0"/>
              </a:rPr>
              <a:t>, G., Last, J.M., Lock, S. (2006) </a:t>
            </a:r>
            <a:r>
              <a:rPr lang="en-US" i="1" dirty="0">
                <a:latin typeface="Times New Roman" panose="02020603050405020304" pitchFamily="18" charset="0"/>
                <a:cs typeface="Times New Roman" panose="02020603050405020304" pitchFamily="18" charset="0"/>
              </a:rPr>
              <a:t>The Oxford Companion to Medicine (3 ed.).</a:t>
            </a:r>
            <a:r>
              <a:rPr lang="en-US" dirty="0">
                <a:latin typeface="Times New Roman" panose="02020603050405020304" pitchFamily="18" charset="0"/>
                <a:cs typeface="Times New Roman" panose="02020603050405020304" pitchFamily="18" charset="0"/>
              </a:rPr>
              <a:t> Oxford University Press. </a:t>
            </a:r>
          </a:p>
          <a:p>
            <a:pPr marL="45720" indent="0">
              <a:buNone/>
            </a:pPr>
            <a:r>
              <a:rPr lang="en-US" dirty="0">
                <a:latin typeface="Times New Roman" panose="02020603050405020304" pitchFamily="18" charset="0"/>
                <a:cs typeface="Times New Roman" panose="02020603050405020304" pitchFamily="18" charset="0"/>
              </a:rPr>
              <a:t>Food and Agriculture Organization of the United Nations. (2010). </a:t>
            </a:r>
            <a:r>
              <a:rPr lang="en-US" i="1" dirty="0">
                <a:latin typeface="Times New Roman" panose="02020603050405020304" pitchFamily="18" charset="0"/>
                <a:cs typeface="Times New Roman" panose="02020603050405020304" pitchFamily="18" charset="0"/>
              </a:rPr>
              <a:t>Assessment of Food Security and Nutrition Situation in Nepal.</a:t>
            </a:r>
            <a:r>
              <a:rPr lang="en-US" dirty="0">
                <a:latin typeface="Times New Roman" panose="02020603050405020304" pitchFamily="18" charset="0"/>
                <a:cs typeface="Times New Roman" panose="02020603050405020304" pitchFamily="18" charset="0"/>
              </a:rPr>
              <a:t>     Retrieved from ftp://ftp.fao.org/TC/CPF/Country%20NMTPF/Nepal/thematic%20studies/Food%20Security%20_Final_.pdf</a:t>
            </a:r>
          </a:p>
          <a:p>
            <a:pPr marL="45720" indent="0">
              <a:buNone/>
            </a:pPr>
            <a:r>
              <a:rPr lang="en-US" dirty="0">
                <a:latin typeface="Times New Roman" panose="02020603050405020304" pitchFamily="18" charset="0"/>
                <a:cs typeface="Times New Roman" panose="02020603050405020304" pitchFamily="18" charset="0"/>
              </a:rPr>
              <a:t>Joshi, K.D. (2000). Strengthening the Farmers’ Seed System in Nepal.  </a:t>
            </a:r>
            <a:r>
              <a:rPr lang="en-US" i="1" dirty="0">
                <a:latin typeface="Times New Roman" panose="02020603050405020304" pitchFamily="18" charset="0"/>
                <a:cs typeface="Times New Roman" panose="02020603050405020304" pitchFamily="18" charset="0"/>
              </a:rPr>
              <a:t>Biotechnology and Development Monitor, 42, 15-17.</a:t>
            </a:r>
          </a:p>
          <a:p>
            <a:pPr marL="45720" indent="0">
              <a:buNone/>
            </a:pPr>
            <a:r>
              <a:rPr lang="en-US" dirty="0">
                <a:latin typeface="Times New Roman" panose="02020603050405020304" pitchFamily="18" charset="0"/>
                <a:cs typeface="Times New Roman" panose="02020603050405020304" pitchFamily="18" charset="0"/>
              </a:rPr>
              <a:t>NORSECO. (2013)</a:t>
            </a:r>
            <a:r>
              <a:rPr lang="en-US" i="1" dirty="0">
                <a:latin typeface="Times New Roman" panose="02020603050405020304" pitchFamily="18" charset="0"/>
                <a:cs typeface="Times New Roman" panose="02020603050405020304" pitchFamily="18" charset="0"/>
              </a:rPr>
              <a:t> Laurentian Thomson</a:t>
            </a:r>
            <a:r>
              <a:rPr lang="en-US" dirty="0">
                <a:latin typeface="Times New Roman" panose="02020603050405020304" pitchFamily="18" charset="0"/>
                <a:cs typeface="Times New Roman" panose="02020603050405020304" pitchFamily="18" charset="0"/>
              </a:rPr>
              <a:t>. Retrieved from http://www.norseco.com/en/24630-laurentian-thomson.html</a:t>
            </a:r>
          </a:p>
          <a:p>
            <a:pPr marL="45720" indent="0">
              <a:buNone/>
            </a:pPr>
            <a:r>
              <a:rPr lang="en-US" dirty="0" err="1">
                <a:latin typeface="Times New Roman" panose="02020603050405020304" pitchFamily="18" charset="0"/>
                <a:cs typeface="Times New Roman" panose="02020603050405020304" pitchFamily="18" charset="0"/>
              </a:rPr>
              <a:t>Pariyar</a:t>
            </a:r>
            <a:r>
              <a:rPr lang="en-US" dirty="0">
                <a:latin typeface="Times New Roman" panose="02020603050405020304" pitchFamily="18" charset="0"/>
                <a:cs typeface="Times New Roman" panose="02020603050405020304" pitchFamily="18" charset="0"/>
              </a:rPr>
              <a:t>, D. (1999). </a:t>
            </a:r>
            <a:r>
              <a:rPr lang="en-US" i="1" dirty="0">
                <a:latin typeface="Times New Roman" panose="02020603050405020304" pitchFamily="18" charset="0"/>
                <a:cs typeface="Times New Roman" panose="02020603050405020304" pitchFamily="18" charset="0"/>
              </a:rPr>
              <a:t>Country pasture/ forage resource profiles: Nepal</a:t>
            </a:r>
            <a:r>
              <a:rPr lang="en-US" dirty="0">
                <a:latin typeface="Times New Roman" panose="02020603050405020304" pitchFamily="18" charset="0"/>
                <a:cs typeface="Times New Roman" panose="02020603050405020304" pitchFamily="18" charset="0"/>
              </a:rPr>
              <a:t>. Retrieved form 	http://www.fao.org/ag/agp/agpc/doc/counprof/nepal.htm</a:t>
            </a:r>
          </a:p>
          <a:p>
            <a:pPr marL="45720" indent="0">
              <a:buNone/>
            </a:pPr>
            <a:r>
              <a:rPr lang="en-US" dirty="0">
                <a:latin typeface="Times New Roman" panose="02020603050405020304" pitchFamily="18" charset="0"/>
                <a:cs typeface="Times New Roman" panose="02020603050405020304" pitchFamily="18" charset="0"/>
              </a:rPr>
              <a:t>Pleasant, Barbara. 2013. "All about Growing TURNIPS AND RUTABAGAS." Mother Earth News, Aug, pp. 27 	(http://sfx.scholarsportal.info/guelph/docview/1419723516?accountid=11233).</a:t>
            </a:r>
          </a:p>
          <a:p>
            <a:pPr marL="45720" indent="0">
              <a:buNone/>
            </a:pPr>
            <a:r>
              <a:rPr lang="en-US" dirty="0">
                <a:latin typeface="Times New Roman" panose="02020603050405020304" pitchFamily="18" charset="0"/>
                <a:cs typeface="Times New Roman" panose="02020603050405020304" pitchFamily="18" charset="0"/>
              </a:rPr>
              <a:t>Shrestha, R.K. (2016). </a:t>
            </a:r>
            <a:r>
              <a:rPr lang="en-US" i="1" dirty="0">
                <a:latin typeface="Times New Roman" panose="02020603050405020304" pitchFamily="18" charset="0"/>
                <a:cs typeface="Times New Roman" panose="02020603050405020304" pitchFamily="18" charset="0"/>
              </a:rPr>
              <a:t>Agroecosystem of Mid-Hills</a:t>
            </a:r>
            <a:r>
              <a:rPr lang="en-US" dirty="0">
                <a:latin typeface="Times New Roman" panose="02020603050405020304" pitchFamily="18" charset="0"/>
                <a:cs typeface="Times New Roman" panose="02020603050405020304" pitchFamily="18" charset="0"/>
              </a:rPr>
              <a:t>. Retrieved from http://www.fao.org/docrep/004/t0706e/T0706E02.htm</a:t>
            </a:r>
          </a:p>
          <a:p>
            <a:pPr marL="45720" indent="0">
              <a:buNone/>
            </a:pPr>
            <a:r>
              <a:rPr lang="en-US" dirty="0" err="1">
                <a:latin typeface="Times New Roman" panose="02020603050405020304" pitchFamily="18" charset="0"/>
                <a:cs typeface="Times New Roman" panose="02020603050405020304" pitchFamily="18" charset="0"/>
              </a:rPr>
              <a:t>Spaner</a:t>
            </a:r>
            <a:r>
              <a:rPr lang="en-US" dirty="0">
                <a:latin typeface="Times New Roman" panose="02020603050405020304" pitchFamily="18" charset="0"/>
                <a:cs typeface="Times New Roman" panose="02020603050405020304" pitchFamily="18" charset="0"/>
              </a:rPr>
              <a:t>, D. (2001). </a:t>
            </a:r>
            <a:r>
              <a:rPr lang="en-US" i="1" dirty="0">
                <a:latin typeface="Times New Roman" panose="02020603050405020304" pitchFamily="18" charset="0"/>
                <a:cs typeface="Times New Roman" panose="02020603050405020304" pitchFamily="18" charset="0"/>
              </a:rPr>
              <a:t>Agronomic and horticultural characters of rutabaga in eastern Canada</a:t>
            </a:r>
            <a:r>
              <a:rPr lang="en-US" dirty="0">
                <a:latin typeface="Times New Roman" panose="02020603050405020304" pitchFamily="18" charset="0"/>
                <a:cs typeface="Times New Roman" panose="02020603050405020304" pitchFamily="18" charset="0"/>
              </a:rPr>
              <a:t>. Canadian Journal of Plant 	Science, 2002, 82(1): 221-224, 10.4141/P01-086. Retrieved from 	http://www.nrcresearchpress.com.subzero.lib.uoguelph.ca/doi/abs/10.4141/P01-086#.WAUrrUlTHIX</a:t>
            </a:r>
          </a:p>
          <a:p>
            <a:pPr marL="45720" indent="0">
              <a:buNone/>
            </a:pPr>
            <a:r>
              <a:rPr lang="en-US" dirty="0">
                <a:latin typeface="Times New Roman" panose="02020603050405020304" pitchFamily="18" charset="0"/>
                <a:cs typeface="Times New Roman" panose="02020603050405020304" pitchFamily="18" charset="0"/>
              </a:rPr>
              <a:t>World Health Organization. (2016) </a:t>
            </a:r>
            <a:r>
              <a:rPr lang="en-US" i="1" dirty="0">
                <a:latin typeface="Times New Roman" panose="02020603050405020304" pitchFamily="18" charset="0"/>
                <a:cs typeface="Times New Roman" panose="02020603050405020304" pitchFamily="18" charset="0"/>
              </a:rPr>
              <a:t>Nutrition landscape information system country profile: Nepal</a:t>
            </a:r>
            <a:r>
              <a:rPr lang="en-US" dirty="0">
                <a:latin typeface="Times New Roman" panose="02020603050405020304" pitchFamily="18" charset="0"/>
                <a:cs typeface="Times New Roman" panose="02020603050405020304" pitchFamily="18" charset="0"/>
              </a:rPr>
              <a:t>. Retrieved from 	http://apps.who.int/nutrition/landscape/report.aspx?iso=npl</a:t>
            </a: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829006989"/>
      </p:ext>
    </p:extLst>
  </p:cSld>
  <p:clrMapOvr>
    <a:masterClrMapping/>
  </p:clrMapOvr>
  <mc:AlternateContent xmlns:mc="http://schemas.openxmlformats.org/markup-compatibility/2006" xmlns:p14="http://schemas.microsoft.com/office/powerpoint/2010/main">
    <mc:Choice Requires="p14">
      <p:transition spd="slow" p14:dur="2000" advTm="2607"/>
    </mc:Choice>
    <mc:Fallback xmlns="">
      <p:transition spd="slow" advTm="260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Thank you</a:t>
            </a:r>
          </a:p>
        </p:txBody>
      </p:sp>
      <p:sp>
        <p:nvSpPr>
          <p:cNvPr id="3" name="Content Placeholder 2"/>
          <p:cNvSpPr>
            <a:spLocks noGrp="1"/>
          </p:cNvSpPr>
          <p:nvPr>
            <p:ph idx="1"/>
          </p:nvPr>
        </p:nvSpPr>
        <p:spPr/>
        <p:txBody>
          <a:bodyPr/>
          <a:lstStyle/>
          <a:p>
            <a:pPr marL="45720" indent="0" algn="ctr">
              <a:lnSpc>
                <a:spcPct val="150000"/>
              </a:lnSpc>
              <a:buNone/>
            </a:pPr>
            <a:r>
              <a:rPr lang="en-US" dirty="0"/>
              <a:t>Shauna Chesney</a:t>
            </a:r>
          </a:p>
          <a:p>
            <a:pPr marL="45720" indent="0" algn="ctr">
              <a:lnSpc>
                <a:spcPct val="150000"/>
              </a:lnSpc>
              <a:buNone/>
            </a:pPr>
            <a:r>
              <a:rPr lang="en-US" dirty="0"/>
              <a:t>University of Guelph in partnership with IDRC, CIFSRF and DFAIT</a:t>
            </a:r>
          </a:p>
          <a:p>
            <a:pPr marL="45720" indent="0" algn="ctr">
              <a:lnSpc>
                <a:spcPct val="150000"/>
              </a:lnSpc>
              <a:buNone/>
            </a:pPr>
            <a:r>
              <a:rPr lang="en-US" dirty="0"/>
              <a:t>Faculty Sponsor: Prof. Manish </a:t>
            </a:r>
            <a:r>
              <a:rPr lang="en-US" dirty="0" err="1"/>
              <a:t>Raizada</a:t>
            </a:r>
            <a:r>
              <a:rPr lang="en-US" dirty="0"/>
              <a:t> (raizada@uogulph.ca)</a:t>
            </a:r>
          </a:p>
          <a:p>
            <a:pPr marL="45720" indent="0" algn="ctr">
              <a:lnSpc>
                <a:spcPct val="150000"/>
              </a:lnSpc>
              <a:buNone/>
            </a:pPr>
            <a:r>
              <a:rPr lang="en-US" dirty="0"/>
              <a:t>Total presentation time 4 min 30 s</a:t>
            </a:r>
          </a:p>
          <a:p>
            <a:pPr marL="45720" indent="0" algn="ctr">
              <a:lnSpc>
                <a:spcPct val="150000"/>
              </a:lnSpc>
              <a:buNone/>
            </a:pPr>
            <a:r>
              <a:rPr lang="en-US" dirty="0"/>
              <a:t>For further information a detailed written evaluation of this export idea is posted on this website</a:t>
            </a: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751954256"/>
      </p:ext>
    </p:extLst>
  </p:cSld>
  <p:clrMapOvr>
    <a:masterClrMapping/>
  </p:clrMapOvr>
  <p:transition spd="med" advTm="3243">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Nepal </a:t>
            </a:r>
          </a:p>
        </p:txBody>
      </p:sp>
      <p:sp>
        <p:nvSpPr>
          <p:cNvPr id="3" name="Content Placeholder 2"/>
          <p:cNvSpPr>
            <a:spLocks noGrp="1"/>
          </p:cNvSpPr>
          <p:nvPr>
            <p:ph idx="1"/>
          </p:nvPr>
        </p:nvSpPr>
        <p:spPr/>
        <p:txBody>
          <a:bodyPr>
            <a:normAutofit lnSpcReduction="10000"/>
          </a:bodyPr>
          <a:lstStyle/>
          <a:p>
            <a:r>
              <a:rPr lang="en-US" sz="2400" dirty="0"/>
              <a:t>Nepal is a land locked country found in </a:t>
            </a:r>
          </a:p>
          <a:p>
            <a:pPr marL="45720" indent="0">
              <a:buNone/>
            </a:pPr>
            <a:r>
              <a:rPr lang="en-US" sz="2400" dirty="0"/>
              <a:t>   between China and India</a:t>
            </a:r>
          </a:p>
          <a:p>
            <a:r>
              <a:rPr lang="en-US" sz="2400" dirty="0"/>
              <a:t>Population: 27 million</a:t>
            </a:r>
          </a:p>
          <a:p>
            <a:pPr lvl="1"/>
            <a:r>
              <a:rPr lang="en-US" sz="2200" dirty="0"/>
              <a:t>80% involved in agriculture</a:t>
            </a:r>
          </a:p>
          <a:p>
            <a:r>
              <a:rPr lang="en-US" sz="2400" dirty="0"/>
              <a:t>It has three geological</a:t>
            </a:r>
          </a:p>
          <a:p>
            <a:pPr marL="45720" indent="0">
              <a:buNone/>
            </a:pPr>
            <a:r>
              <a:rPr lang="en-US" sz="2400" dirty="0"/>
              <a:t>   regions</a:t>
            </a:r>
          </a:p>
          <a:p>
            <a:pPr lvl="1"/>
            <a:r>
              <a:rPr lang="en-US" sz="2400" dirty="0" err="1"/>
              <a:t>Terai</a:t>
            </a:r>
            <a:r>
              <a:rPr lang="en-US" sz="2400" dirty="0"/>
              <a:t> region</a:t>
            </a:r>
          </a:p>
          <a:p>
            <a:pPr lvl="1"/>
            <a:r>
              <a:rPr lang="en-US" sz="2400" dirty="0"/>
              <a:t>Hills region</a:t>
            </a:r>
          </a:p>
          <a:p>
            <a:pPr lvl="1"/>
            <a:r>
              <a:rPr lang="en-US" sz="2400" dirty="0"/>
              <a:t>Mountain region</a:t>
            </a:r>
          </a:p>
          <a:p>
            <a:pPr lvl="1"/>
            <a:endParaRPr lang="en-US" dirty="0"/>
          </a:p>
        </p:txBody>
      </p:sp>
      <p:pic>
        <p:nvPicPr>
          <p:cNvPr id="4" name="Picture 3"/>
          <p:cNvPicPr>
            <a:picLocks noChangeAspect="1"/>
          </p:cNvPicPr>
          <p:nvPr/>
        </p:nvPicPr>
        <p:blipFill>
          <a:blip r:embed="rId5"/>
          <a:stretch>
            <a:fillRect/>
          </a:stretch>
        </p:blipFill>
        <p:spPr>
          <a:xfrm>
            <a:off x="6079435" y="338211"/>
            <a:ext cx="5011798" cy="30453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rotWithShape="1">
          <a:blip r:embed="rId6"/>
          <a:srcRect l="3887" t="10067" r="4014" b="3688"/>
          <a:stretch/>
        </p:blipFill>
        <p:spPr>
          <a:xfrm>
            <a:off x="8992553" y="3233247"/>
            <a:ext cx="2920463" cy="20059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7"/>
          <a:stretch>
            <a:fillRect/>
          </a:stretch>
        </p:blipFill>
        <p:spPr>
          <a:xfrm>
            <a:off x="5411910" y="3215934"/>
            <a:ext cx="3580643" cy="20124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8"/>
          <a:stretch>
            <a:fillRect/>
          </a:stretch>
        </p:blipFill>
        <p:spPr>
          <a:xfrm>
            <a:off x="7513014" y="5004728"/>
            <a:ext cx="2939769" cy="16462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Audio 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4008924966"/>
      </p:ext>
    </p:extLst>
  </p:cSld>
  <p:clrMapOvr>
    <a:masterClrMapping/>
  </p:clrMapOvr>
  <p:transition spd="med" advTm="30516">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Crops Found in Nepal</a:t>
            </a:r>
          </a:p>
        </p:txBody>
      </p:sp>
      <p:sp>
        <p:nvSpPr>
          <p:cNvPr id="3" name="Content Placeholder 2"/>
          <p:cNvSpPr>
            <a:spLocks noGrp="1"/>
          </p:cNvSpPr>
          <p:nvPr>
            <p:ph idx="1"/>
          </p:nvPr>
        </p:nvSpPr>
        <p:spPr/>
        <p:txBody>
          <a:bodyPr/>
          <a:lstStyle/>
          <a:p>
            <a:r>
              <a:rPr lang="en-US" dirty="0"/>
              <a:t>The most common crops are..</a:t>
            </a:r>
          </a:p>
          <a:p>
            <a:pPr lvl="1"/>
            <a:r>
              <a:rPr lang="en-US" dirty="0"/>
              <a:t>Corn </a:t>
            </a:r>
          </a:p>
          <a:p>
            <a:pPr lvl="1"/>
            <a:r>
              <a:rPr lang="en-US" dirty="0"/>
              <a:t>Wheat</a:t>
            </a:r>
          </a:p>
          <a:p>
            <a:pPr lvl="1"/>
            <a:r>
              <a:rPr lang="en-US" dirty="0"/>
              <a:t>Rice</a:t>
            </a:r>
          </a:p>
          <a:p>
            <a:r>
              <a:rPr lang="en-US" dirty="0"/>
              <a:t>Farmers have limited choice in crop variety</a:t>
            </a:r>
          </a:p>
          <a:p>
            <a:pPr marL="274320" lvl="1" indent="0">
              <a:buNone/>
            </a:pPr>
            <a:endParaRPr lang="en-US" dirty="0"/>
          </a:p>
          <a:p>
            <a:pPr lvl="1"/>
            <a:endParaRPr lang="en-US" dirty="0"/>
          </a:p>
        </p:txBody>
      </p:sp>
      <p:pic>
        <p:nvPicPr>
          <p:cNvPr id="4" name="Picture 3"/>
          <p:cNvPicPr>
            <a:picLocks noChangeAspect="1"/>
          </p:cNvPicPr>
          <p:nvPr/>
        </p:nvPicPr>
        <p:blipFill>
          <a:blip r:embed="rId5"/>
          <a:stretch>
            <a:fillRect/>
          </a:stretch>
        </p:blipFill>
        <p:spPr>
          <a:xfrm>
            <a:off x="5079214" y="4045505"/>
            <a:ext cx="3521003" cy="23345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6"/>
          <a:stretch>
            <a:fillRect/>
          </a:stretch>
        </p:blipFill>
        <p:spPr>
          <a:xfrm>
            <a:off x="8443912" y="4045505"/>
            <a:ext cx="3478500" cy="23274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7"/>
          <a:stretch>
            <a:fillRect/>
          </a:stretch>
        </p:blipFill>
        <p:spPr>
          <a:xfrm>
            <a:off x="6839715" y="1773317"/>
            <a:ext cx="3615598" cy="24060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214139530"/>
      </p:ext>
    </p:extLst>
  </p:cSld>
  <p:clrMapOvr>
    <a:masterClrMapping/>
  </p:clrMapOvr>
  <p:transition spd="med" advTm="18085">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1181005"/>
          </a:xfrm>
        </p:spPr>
        <p:txBody>
          <a:bodyPr/>
          <a:lstStyle/>
          <a:p>
            <a:r>
              <a:rPr lang="en-US" dirty="0"/>
              <a:t>Rutabagas</a:t>
            </a:r>
          </a:p>
        </p:txBody>
      </p:sp>
      <p:sp>
        <p:nvSpPr>
          <p:cNvPr id="5" name="Rectangle 4"/>
          <p:cNvSpPr/>
          <p:nvPr/>
        </p:nvSpPr>
        <p:spPr>
          <a:xfrm>
            <a:off x="1786597" y="3699803"/>
            <a:ext cx="8637563" cy="6330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4"/>
          <a:stretch>
            <a:fillRect/>
          </a:stretch>
        </p:blipFill>
        <p:spPr>
          <a:xfrm>
            <a:off x="2931707" y="2354580"/>
            <a:ext cx="6316393" cy="39871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774630706"/>
      </p:ext>
    </p:extLst>
  </p:cSld>
  <p:clrMapOvr>
    <a:masterClrMapping/>
  </p:clrMapOvr>
  <p:transition spd="med" advTm="1656">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Rutabagas?</a:t>
            </a:r>
          </a:p>
        </p:txBody>
      </p:sp>
      <p:sp>
        <p:nvSpPr>
          <p:cNvPr id="3" name="Content Placeholder 2"/>
          <p:cNvSpPr>
            <a:spLocks noGrp="1"/>
          </p:cNvSpPr>
          <p:nvPr>
            <p:ph idx="1"/>
          </p:nvPr>
        </p:nvSpPr>
        <p:spPr/>
        <p:txBody>
          <a:bodyPr/>
          <a:lstStyle/>
          <a:p>
            <a:r>
              <a:rPr lang="en-US" dirty="0"/>
              <a:t>Scientific name </a:t>
            </a:r>
          </a:p>
          <a:p>
            <a:pPr lvl="1"/>
            <a:r>
              <a:rPr lang="en-US" i="1" dirty="0"/>
              <a:t>Brassica </a:t>
            </a:r>
            <a:r>
              <a:rPr lang="en-US" i="1" dirty="0" err="1"/>
              <a:t>napus</a:t>
            </a:r>
            <a:r>
              <a:rPr lang="en-US" i="1" dirty="0"/>
              <a:t> var. </a:t>
            </a:r>
            <a:r>
              <a:rPr lang="en-US" i="1" dirty="0" err="1"/>
              <a:t>napobrassica</a:t>
            </a:r>
            <a:endParaRPr lang="en-US" dirty="0"/>
          </a:p>
          <a:p>
            <a:r>
              <a:rPr lang="en-US" dirty="0"/>
              <a:t>A cross between a cabbage and a turnip</a:t>
            </a:r>
          </a:p>
          <a:p>
            <a:r>
              <a:rPr lang="en-US" dirty="0"/>
              <a:t>Many different varieties including </a:t>
            </a:r>
          </a:p>
          <a:p>
            <a:pPr marL="45720" indent="0">
              <a:buNone/>
            </a:pPr>
            <a:r>
              <a:rPr lang="en-US" dirty="0"/>
              <a:t>    Thompson Laurentian variety</a:t>
            </a:r>
          </a:p>
          <a:p>
            <a:r>
              <a:rPr lang="en-US" dirty="0"/>
              <a:t>Can be used for both human and animal</a:t>
            </a:r>
          </a:p>
          <a:p>
            <a:pPr marL="45720" indent="0">
              <a:buNone/>
            </a:pPr>
            <a:r>
              <a:rPr lang="en-US" dirty="0"/>
              <a:t>   consumption </a:t>
            </a:r>
          </a:p>
          <a:p>
            <a:endParaRPr lang="en-US" dirty="0"/>
          </a:p>
          <a:p>
            <a:endParaRPr lang="en-US" dirty="0"/>
          </a:p>
        </p:txBody>
      </p:sp>
      <p:pic>
        <p:nvPicPr>
          <p:cNvPr id="4" name="Picture 3"/>
          <p:cNvPicPr>
            <a:picLocks noChangeAspect="1"/>
          </p:cNvPicPr>
          <p:nvPr/>
        </p:nvPicPr>
        <p:blipFill>
          <a:blip r:embed="rId5"/>
          <a:stretch>
            <a:fillRect/>
          </a:stretch>
        </p:blipFill>
        <p:spPr>
          <a:xfrm>
            <a:off x="7347793" y="609600"/>
            <a:ext cx="3668078" cy="55121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946444210"/>
      </p:ext>
    </p:extLst>
  </p:cSld>
  <p:clrMapOvr>
    <a:masterClrMapping/>
  </p:clrMapOvr>
  <p:transition spd="med" advTm="15378">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Nutrition</a:t>
            </a:r>
          </a:p>
        </p:txBody>
      </p:sp>
      <p:sp>
        <p:nvSpPr>
          <p:cNvPr id="3" name="Content Placeholder 2"/>
          <p:cNvSpPr>
            <a:spLocks noGrp="1"/>
          </p:cNvSpPr>
          <p:nvPr>
            <p:ph idx="1"/>
          </p:nvPr>
        </p:nvSpPr>
        <p:spPr/>
        <p:txBody>
          <a:bodyPr/>
          <a:lstStyle/>
          <a:p>
            <a:r>
              <a:rPr lang="en-US" dirty="0"/>
              <a:t>Rutabagas are an excellent source of </a:t>
            </a:r>
          </a:p>
          <a:p>
            <a:pPr lvl="1"/>
            <a:r>
              <a:rPr lang="en-US" dirty="0"/>
              <a:t>Vitamin C</a:t>
            </a:r>
          </a:p>
          <a:p>
            <a:pPr lvl="2"/>
            <a:r>
              <a:rPr lang="en-US" dirty="0"/>
              <a:t>Helps prevent survey</a:t>
            </a:r>
          </a:p>
          <a:p>
            <a:pPr lvl="1"/>
            <a:r>
              <a:rPr lang="en-US" dirty="0"/>
              <a:t>Fiber</a:t>
            </a:r>
          </a:p>
          <a:p>
            <a:pPr lvl="1"/>
            <a:r>
              <a:rPr lang="en-US" dirty="0"/>
              <a:t>Potassium</a:t>
            </a:r>
          </a:p>
          <a:p>
            <a:pPr lvl="1"/>
            <a:r>
              <a:rPr lang="en-US" dirty="0"/>
              <a:t>Vitamin A</a:t>
            </a:r>
          </a:p>
          <a:p>
            <a:pPr lvl="2"/>
            <a:r>
              <a:rPr lang="en-US" dirty="0"/>
              <a:t>Deficiency causes  blindness</a:t>
            </a:r>
          </a:p>
          <a:p>
            <a:r>
              <a:rPr lang="en-US" dirty="0"/>
              <a:t>It is important to provide a food source that is nutritious to help prevent malnutrition</a:t>
            </a:r>
          </a:p>
          <a:p>
            <a:endParaRPr lang="en-US" dirty="0"/>
          </a:p>
        </p:txBody>
      </p:sp>
      <p:pic>
        <p:nvPicPr>
          <p:cNvPr id="4" name="Picture 3"/>
          <p:cNvPicPr>
            <a:picLocks noChangeAspect="1"/>
          </p:cNvPicPr>
          <p:nvPr/>
        </p:nvPicPr>
        <p:blipFill>
          <a:blip r:embed="rId5"/>
          <a:stretch>
            <a:fillRect/>
          </a:stretch>
        </p:blipFill>
        <p:spPr>
          <a:xfrm>
            <a:off x="7493317" y="609600"/>
            <a:ext cx="2143125" cy="2143125"/>
          </a:xfrm>
          <a:prstGeom prst="rect">
            <a:avLst/>
          </a:prstGeom>
        </p:spPr>
      </p:pic>
      <p:pic>
        <p:nvPicPr>
          <p:cNvPr id="5" name="Picture 4"/>
          <p:cNvPicPr>
            <a:picLocks noChangeAspect="1"/>
          </p:cNvPicPr>
          <p:nvPr/>
        </p:nvPicPr>
        <p:blipFill>
          <a:blip r:embed="rId6"/>
          <a:stretch>
            <a:fillRect/>
          </a:stretch>
        </p:blipFill>
        <p:spPr>
          <a:xfrm>
            <a:off x="9562460" y="2057400"/>
            <a:ext cx="2143125" cy="2143125"/>
          </a:xfrm>
          <a:prstGeom prst="rect">
            <a:avLst/>
          </a:prstGeom>
        </p:spPr>
      </p:pic>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44279212"/>
      </p:ext>
    </p:extLst>
  </p:cSld>
  <p:clrMapOvr>
    <a:masterClrMapping/>
  </p:clrMapOvr>
  <p:transition spd="med" advTm="13077">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in Nepal will rutabagas grow?</a:t>
            </a:r>
          </a:p>
        </p:txBody>
      </p:sp>
      <p:sp>
        <p:nvSpPr>
          <p:cNvPr id="3" name="Content Placeholder 2"/>
          <p:cNvSpPr>
            <a:spLocks noGrp="1"/>
          </p:cNvSpPr>
          <p:nvPr>
            <p:ph idx="1"/>
          </p:nvPr>
        </p:nvSpPr>
        <p:spPr/>
        <p:txBody>
          <a:bodyPr/>
          <a:lstStyle/>
          <a:p>
            <a:r>
              <a:rPr lang="en-US" dirty="0"/>
              <a:t>Rutabagas are a cool season crop</a:t>
            </a:r>
          </a:p>
          <a:p>
            <a:r>
              <a:rPr lang="en-US" dirty="0"/>
              <a:t>They grow best in temperatures between 15</a:t>
            </a:r>
            <a:r>
              <a:rPr lang="en-US" dirty="0">
                <a:latin typeface="Times New Roman" panose="02020603050405020304" pitchFamily="18" charset="0"/>
                <a:cs typeface="Times New Roman" panose="02020603050405020304" pitchFamily="18" charset="0"/>
              </a:rPr>
              <a:t>°C and 20°C</a:t>
            </a:r>
          </a:p>
          <a:p>
            <a:r>
              <a:rPr lang="en-US" dirty="0">
                <a:cs typeface="Times New Roman" panose="02020603050405020304" pitchFamily="18" charset="0"/>
              </a:rPr>
              <a:t>In Nepal the region that is best suited to grow rutabagas is the Hills region</a:t>
            </a:r>
          </a:p>
          <a:p>
            <a:pPr lvl="1"/>
            <a:r>
              <a:rPr lang="en-US" dirty="0">
                <a:cs typeface="Times New Roman" panose="02020603050405020304" pitchFamily="18" charset="0"/>
              </a:rPr>
              <a:t>Average temperature during the growing season is 13°C to 27° C</a:t>
            </a:r>
            <a:endParaRPr lang="en-US" dirty="0"/>
          </a:p>
        </p:txBody>
      </p:sp>
      <p:pic>
        <p:nvPicPr>
          <p:cNvPr id="4" name="Picture 3"/>
          <p:cNvPicPr>
            <a:picLocks noChangeAspect="1"/>
          </p:cNvPicPr>
          <p:nvPr/>
        </p:nvPicPr>
        <p:blipFill>
          <a:blip r:embed="rId7"/>
          <a:stretch>
            <a:fillRect/>
          </a:stretch>
        </p:blipFill>
        <p:spPr>
          <a:xfrm>
            <a:off x="4543424" y="4073212"/>
            <a:ext cx="3823335" cy="21142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157583" y="5882640"/>
            <a:ext cx="609600" cy="609600"/>
          </a:xfrm>
          <a:prstGeom prst="rect">
            <a:avLst/>
          </a:prstGeom>
        </p:spPr>
      </p:pic>
      <p:pic>
        <p:nvPicPr>
          <p:cNvPr id="7" name="Audio 6">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71279399"/>
      </p:ext>
    </p:extLst>
  </p:cSld>
  <p:clrMapOvr>
    <a:masterClrMapping/>
  </p:clrMapOvr>
  <p:transition spd="med" advTm="23141">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21644" fill="hold"/>
                                        <p:tgtEl>
                                          <p:spTgt spid="5"/>
                                        </p:tgtEl>
                                      </p:cBhvr>
                                    </p:cmd>
                                  </p:childTnLst>
                                </p:cTn>
                              </p:par>
                            </p:childTnLst>
                          </p:cTn>
                        </p:par>
                      </p:childTnLst>
                    </p:cTn>
                  </p:par>
                </p:childTnLst>
              </p:cTn>
              <p:nextCondLst>
                <p:cond evt="onClick" delay="0">
                  <p:tgtEl>
                    <p:spTgt spid="5"/>
                  </p:tgtEl>
                </p:cond>
              </p:nextCondLst>
            </p:seq>
            <p:audio>
              <p:cMediaNode vol="80000">
                <p:cTn id="12" fill="hold" display="0">
                  <p:stCondLst>
                    <p:cond delay="indefinite"/>
                  </p:stCondLst>
                  <p:endCondLst>
                    <p:cond evt="onStopAudio" delay="0">
                      <p:tgtEl>
                        <p:sldTgt/>
                      </p:tgtEl>
                    </p:cond>
                  </p:endCondLst>
                </p:cTn>
                <p:tgtEl>
                  <p:spTgt spid="5"/>
                </p:tgtEl>
              </p:cMediaNode>
            </p:audio>
            <p:audio isNarration="1">
              <p:cMediaNode vol="80000" showWhenStopped="0">
                <p:cTn id="13" fill="hold" display="0">
                  <p:stCondLst>
                    <p:cond delay="indefinite"/>
                  </p:stCondLst>
                  <p:endCondLst>
                    <p:cond evt="onStopAudio" delay="0">
                      <p:tgtEl>
                        <p:sldTgt/>
                      </p:tgtEl>
                    </p:cond>
                  </p:endCondLst>
                </p:cTn>
                <p:tgtEl>
                  <p:spTgt spid="7"/>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Harvesting</a:t>
            </a:r>
          </a:p>
        </p:txBody>
      </p:sp>
      <p:sp>
        <p:nvSpPr>
          <p:cNvPr id="3" name="Content Placeholder 2"/>
          <p:cNvSpPr>
            <a:spLocks noGrp="1"/>
          </p:cNvSpPr>
          <p:nvPr>
            <p:ph idx="1"/>
          </p:nvPr>
        </p:nvSpPr>
        <p:spPr/>
        <p:txBody>
          <a:bodyPr/>
          <a:lstStyle/>
          <a:p>
            <a:r>
              <a:rPr lang="en-US" dirty="0"/>
              <a:t>The Thomson Laurentian variety matures in 85 days</a:t>
            </a:r>
          </a:p>
          <a:p>
            <a:r>
              <a:rPr lang="en-US" dirty="0"/>
              <a:t>Usually harvested when 3 inches in diameter</a:t>
            </a:r>
          </a:p>
          <a:p>
            <a:pPr lvl="1"/>
            <a:r>
              <a:rPr lang="en-US" dirty="0"/>
              <a:t>Can grow much larger, however</a:t>
            </a:r>
          </a:p>
          <a:p>
            <a:r>
              <a:rPr lang="en-US" dirty="0"/>
              <a:t>Harvested by hand</a:t>
            </a:r>
          </a:p>
          <a:p>
            <a:r>
              <a:rPr lang="en-US" dirty="0"/>
              <a:t>Once harvested, can store up to 9 months</a:t>
            </a:r>
          </a:p>
          <a:p>
            <a:endParaRPr lang="en-US" dirty="0"/>
          </a:p>
        </p:txBody>
      </p:sp>
      <p:pic>
        <p:nvPicPr>
          <p:cNvPr id="4" name="Picture 3"/>
          <p:cNvPicPr>
            <a:picLocks noChangeAspect="1"/>
          </p:cNvPicPr>
          <p:nvPr/>
        </p:nvPicPr>
        <p:blipFill>
          <a:blip r:embed="rId5"/>
          <a:stretch>
            <a:fillRect/>
          </a:stretch>
        </p:blipFill>
        <p:spPr>
          <a:xfrm>
            <a:off x="6703344" y="2671762"/>
            <a:ext cx="5145713" cy="34242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710978142"/>
      </p:ext>
    </p:extLst>
  </p:cSld>
  <p:clrMapOvr>
    <a:masterClrMapping/>
  </p:clrMapOvr>
  <p:transition spd="med" advTm="2545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5"/>
          <a:stretch>
            <a:fillRect/>
          </a:stretch>
        </p:blipFill>
        <p:spPr>
          <a:xfrm>
            <a:off x="8185610" y="929673"/>
            <a:ext cx="3135414" cy="49966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p:cNvSpPr>
            <a:spLocks noGrp="1"/>
          </p:cNvSpPr>
          <p:nvPr>
            <p:ph type="title"/>
          </p:nvPr>
        </p:nvSpPr>
        <p:spPr>
          <a:xfrm>
            <a:off x="707064" y="609600"/>
            <a:ext cx="6993914" cy="1356360"/>
          </a:xfrm>
        </p:spPr>
        <p:txBody>
          <a:bodyPr>
            <a:normAutofit/>
          </a:bodyPr>
          <a:lstStyle/>
          <a:p>
            <a:r>
              <a:rPr lang="en-US" dirty="0"/>
              <a:t>Benefits to Nepal</a:t>
            </a:r>
          </a:p>
        </p:txBody>
      </p:sp>
      <p:sp>
        <p:nvSpPr>
          <p:cNvPr id="3" name="Content Placeholder 2"/>
          <p:cNvSpPr>
            <a:spLocks noGrp="1"/>
          </p:cNvSpPr>
          <p:nvPr>
            <p:ph idx="1"/>
          </p:nvPr>
        </p:nvSpPr>
        <p:spPr>
          <a:xfrm>
            <a:off x="707064" y="2057400"/>
            <a:ext cx="6993914" cy="4038600"/>
          </a:xfrm>
        </p:spPr>
        <p:txBody>
          <a:bodyPr>
            <a:normAutofit/>
          </a:bodyPr>
          <a:lstStyle/>
          <a:p>
            <a:pPr>
              <a:lnSpc>
                <a:spcPct val="80000"/>
              </a:lnSpc>
            </a:pPr>
            <a:r>
              <a:rPr lang="en-US" dirty="0"/>
              <a:t>Great source of Vitamin A</a:t>
            </a:r>
          </a:p>
          <a:p>
            <a:pPr lvl="1">
              <a:lnSpc>
                <a:spcPct val="80000"/>
              </a:lnSpc>
            </a:pPr>
            <a:r>
              <a:rPr lang="en-US" dirty="0"/>
              <a:t>19.6 % of women and 32.2% of children in Nepal vitamin A deficient</a:t>
            </a:r>
          </a:p>
          <a:p>
            <a:pPr>
              <a:lnSpc>
                <a:spcPct val="80000"/>
              </a:lnSpc>
            </a:pPr>
            <a:r>
              <a:rPr lang="en-US" dirty="0"/>
              <a:t>Helps provides a stable food source</a:t>
            </a:r>
          </a:p>
          <a:p>
            <a:pPr lvl="1">
              <a:lnSpc>
                <a:spcPct val="80000"/>
              </a:lnSpc>
            </a:pPr>
            <a:r>
              <a:rPr lang="en-US" dirty="0"/>
              <a:t>6.9 million in Nepal are food insecure</a:t>
            </a:r>
          </a:p>
          <a:p>
            <a:pPr>
              <a:lnSpc>
                <a:spcPct val="80000"/>
              </a:lnSpc>
            </a:pPr>
            <a:r>
              <a:rPr lang="en-US" dirty="0"/>
              <a:t>Can be a source of food for animals</a:t>
            </a:r>
          </a:p>
          <a:p>
            <a:pPr>
              <a:lnSpc>
                <a:spcPct val="80000"/>
              </a:lnSpc>
            </a:pPr>
            <a:r>
              <a:rPr lang="en-US" dirty="0"/>
              <a:t>Can be sold for money</a:t>
            </a:r>
          </a:p>
          <a:p>
            <a:pPr>
              <a:lnSpc>
                <a:spcPct val="80000"/>
              </a:lnSpc>
            </a:pPr>
            <a:r>
              <a:rPr lang="en-US" dirty="0"/>
              <a:t>Helps create more diverse options for cultivars </a:t>
            </a:r>
          </a:p>
          <a:p>
            <a:pPr lvl="1">
              <a:lnSpc>
                <a:spcPct val="80000"/>
              </a:lnSpc>
            </a:pPr>
            <a:r>
              <a:rPr lang="en-US" dirty="0"/>
              <a:t>Disease helps prevent attacks from pests and disease</a:t>
            </a:r>
          </a:p>
          <a:p>
            <a:pPr marL="45720" indent="0">
              <a:lnSpc>
                <a:spcPct val="80000"/>
              </a:lnSpc>
              <a:buNone/>
            </a:pPr>
            <a:endParaRPr lang="en-US" dirty="0"/>
          </a:p>
          <a:p>
            <a:pPr lvl="1">
              <a:lnSpc>
                <a:spcPct val="80000"/>
              </a:lnSpc>
            </a:pPr>
            <a:endParaRPr lang="en-US" dirty="0"/>
          </a:p>
          <a:p>
            <a:pPr lvl="1">
              <a:lnSpc>
                <a:spcPct val="80000"/>
              </a:lnSpc>
            </a:pPr>
            <a:endParaRPr lang="en-US" dirty="0"/>
          </a:p>
          <a:p>
            <a:pPr lvl="1">
              <a:lnSpc>
                <a:spcPct val="80000"/>
              </a:lnSpc>
            </a:pPr>
            <a:endParaRPr lang="en-US" dirty="0"/>
          </a:p>
          <a:p>
            <a:pPr lvl="1">
              <a:lnSpc>
                <a:spcPct val="80000"/>
              </a:lnSpc>
            </a:pPr>
            <a:endParaRPr lang="en-US" dirty="0"/>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864929440"/>
      </p:ext>
    </p:extLst>
  </p:cSld>
  <p:clrMapOvr>
    <a:masterClrMapping/>
  </p:clrMapOvr>
  <p:transition spd="med" advTm="66633">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Basis">
  <a:themeElements>
    <a:clrScheme name="Basis">
      <a:dk1>
        <a:sysClr val="windowText" lastClr="000000"/>
      </a:dk1>
      <a:lt1>
        <a:sysClr val="window" lastClr="FFFFFF"/>
      </a:lt1>
      <a:dk2>
        <a:srgbClr val="505046"/>
      </a:dk2>
      <a:lt2>
        <a:srgbClr val="EEECE1"/>
      </a:lt2>
      <a:accent1>
        <a:srgbClr val="DF5327"/>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63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446C221D-F63F-4DD8-B509-CFE168687BF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TM03457444[[fn=Basis]]</Template>
  <TotalTime>827</TotalTime>
  <Words>1436</Words>
  <Application>Microsoft Office PowerPoint</Application>
  <PresentationFormat>Widescreen</PresentationFormat>
  <Paragraphs>132</Paragraphs>
  <Slides>14</Slides>
  <Notes>11</Notes>
  <HiddenSlides>0</HiddenSlides>
  <MMClips>15</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Calibri</vt:lpstr>
      <vt:lpstr>Corbel</vt:lpstr>
      <vt:lpstr>Times New Roman</vt:lpstr>
      <vt:lpstr>Basis</vt:lpstr>
      <vt:lpstr>Rutabaga Seeds as a potential Export to Nepal</vt:lpstr>
      <vt:lpstr>Nepal </vt:lpstr>
      <vt:lpstr>Common Crops Found in Nepal</vt:lpstr>
      <vt:lpstr>Rutabagas</vt:lpstr>
      <vt:lpstr>What are Rutabagas?</vt:lpstr>
      <vt:lpstr>Nutrition</vt:lpstr>
      <vt:lpstr>Where in Nepal will rutabagas grow?</vt:lpstr>
      <vt:lpstr>Harvesting</vt:lpstr>
      <vt:lpstr>Benefits to Nepal</vt:lpstr>
      <vt:lpstr>Exporting From Canada </vt:lpstr>
      <vt:lpstr>Benefits to Canada</vt:lpstr>
      <vt:lpstr>Conclusion</vt:lpstr>
      <vt:lpstr>References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Rutabaga Seeds as a potential Export to Nepal</dc:title>
  <dc:creator>User</dc:creator>
  <cp:lastModifiedBy>User</cp:lastModifiedBy>
  <cp:revision>36</cp:revision>
  <dcterms:created xsi:type="dcterms:W3CDTF">2016-11-05T19:24:39Z</dcterms:created>
  <dcterms:modified xsi:type="dcterms:W3CDTF">2016-12-01T20:54:10Z</dcterms:modified>
</cp:coreProperties>
</file>